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8"/>
  </p:notesMasterIdLst>
  <p:sldIdLst>
    <p:sldId id="275" r:id="rId2"/>
    <p:sldId id="305" r:id="rId3"/>
    <p:sldId id="294" r:id="rId4"/>
    <p:sldId id="281" r:id="rId5"/>
    <p:sldId id="256" r:id="rId6"/>
    <p:sldId id="290" r:id="rId7"/>
    <p:sldId id="257" r:id="rId8"/>
    <p:sldId id="277" r:id="rId9"/>
    <p:sldId id="297" r:id="rId10"/>
    <p:sldId id="300" r:id="rId11"/>
    <p:sldId id="304" r:id="rId12"/>
    <p:sldId id="296" r:id="rId13"/>
    <p:sldId id="298" r:id="rId14"/>
    <p:sldId id="299" r:id="rId15"/>
    <p:sldId id="303" r:id="rId16"/>
    <p:sldId id="301" r:id="rId17"/>
    <p:sldId id="302" r:id="rId18"/>
    <p:sldId id="293" r:id="rId19"/>
    <p:sldId id="295" r:id="rId20"/>
    <p:sldId id="291" r:id="rId21"/>
    <p:sldId id="288" r:id="rId22"/>
    <p:sldId id="287" r:id="rId23"/>
    <p:sldId id="285" r:id="rId24"/>
    <p:sldId id="279" r:id="rId25"/>
    <p:sldId id="274" r:id="rId26"/>
    <p:sldId id="284" r:id="rId27"/>
    <p:sldId id="283" r:id="rId28"/>
    <p:sldId id="268" r:id="rId29"/>
    <p:sldId id="292" r:id="rId30"/>
    <p:sldId id="270" r:id="rId31"/>
    <p:sldId id="267" r:id="rId32"/>
    <p:sldId id="258" r:id="rId33"/>
    <p:sldId id="262" r:id="rId34"/>
    <p:sldId id="265" r:id="rId35"/>
    <p:sldId id="263" r:id="rId36"/>
    <p:sldId id="260" r:id="rId37"/>
    <p:sldId id="261" r:id="rId38"/>
    <p:sldId id="266" r:id="rId39"/>
    <p:sldId id="271" r:id="rId40"/>
    <p:sldId id="264" r:id="rId41"/>
    <p:sldId id="259" r:id="rId42"/>
    <p:sldId id="269" r:id="rId43"/>
    <p:sldId id="286" r:id="rId44"/>
    <p:sldId id="280" r:id="rId45"/>
    <p:sldId id="272" r:id="rId46"/>
    <p:sldId id="273" r:id="rId4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4"/>
    <p:restoredTop sz="94696"/>
  </p:normalViewPr>
  <p:slideViewPr>
    <p:cSldViewPr>
      <p:cViewPr varScale="1">
        <p:scale>
          <a:sx n="139" d="100"/>
          <a:sy n="139" d="100"/>
        </p:scale>
        <p:origin x="186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C93CE-4856-4F68-9EA7-D770C78A2E09}" type="datetimeFigureOut">
              <a:rPr lang="pt-BR" smtClean="0"/>
              <a:pPr/>
              <a:t>13/01/2024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4201B-1AFE-4DE6-83B5-75855B096696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201B-1AFE-4DE6-83B5-75855B096696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529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4201B-1AFE-4DE6-83B5-75855B096696}" type="slidenum">
              <a:rPr lang="pt-BR" smtClean="0"/>
              <a:pPr/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201B-1AFE-4DE6-83B5-75855B096696}" type="slidenum">
              <a:rPr lang="pt-BR" smtClean="0"/>
              <a:pPr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1278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7DFE-179D-40F9-BEDB-5B3CCB81D54E}" type="datetimeFigureOut">
              <a:rPr lang="pt-BR" smtClean="0"/>
              <a:pPr/>
              <a:t>13/01/2024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3B50FBC-E6AC-497A-9E14-D2C8D9E511BF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7DFE-179D-40F9-BEDB-5B3CCB81D54E}" type="datetimeFigureOut">
              <a:rPr lang="pt-BR" smtClean="0"/>
              <a:pPr/>
              <a:t>13/01/2024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0FBC-E6AC-497A-9E14-D2C8D9E511B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3B50FBC-E6AC-497A-9E14-D2C8D9E511BF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7DFE-179D-40F9-BEDB-5B3CCB81D54E}" type="datetimeFigureOut">
              <a:rPr lang="pt-BR" smtClean="0"/>
              <a:pPr/>
              <a:t>13/01/2024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7DFE-179D-40F9-BEDB-5B3CCB81D54E}" type="datetimeFigureOut">
              <a:rPr lang="pt-BR" smtClean="0"/>
              <a:pPr/>
              <a:t>13/01/2024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3B50FBC-E6AC-497A-9E14-D2C8D9E511BF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7DFE-179D-40F9-BEDB-5B3CCB81D54E}" type="datetimeFigureOut">
              <a:rPr lang="pt-BR" smtClean="0"/>
              <a:pPr/>
              <a:t>13/01/2024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3B50FBC-E6AC-497A-9E14-D2C8D9E511BF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0087DFE-179D-40F9-BEDB-5B3CCB81D54E}" type="datetimeFigureOut">
              <a:rPr lang="pt-BR" smtClean="0"/>
              <a:pPr/>
              <a:t>13/01/2024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0FBC-E6AC-497A-9E14-D2C8D9E511BF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7DFE-179D-40F9-BEDB-5B3CCB81D54E}" type="datetimeFigureOut">
              <a:rPr lang="pt-BR" smtClean="0"/>
              <a:pPr/>
              <a:t>13/01/2024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25" name="E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3B50FBC-E6AC-497A-9E14-D2C8D9E511BF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7DFE-179D-40F9-BEDB-5B3CCB81D54E}" type="datetimeFigureOut">
              <a:rPr lang="pt-BR" smtClean="0"/>
              <a:pPr/>
              <a:t>13/01/2024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3B50FBC-E6AC-497A-9E14-D2C8D9E511B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7DFE-179D-40F9-BEDB-5B3CCB81D54E}" type="datetimeFigureOut">
              <a:rPr lang="pt-BR" smtClean="0"/>
              <a:pPr/>
              <a:t>13/01/2024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B50FBC-E6AC-497A-9E14-D2C8D9E511B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3B50FBC-E6AC-497A-9E14-D2C8D9E511BF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7DFE-179D-40F9-BEDB-5B3CCB81D54E}" type="datetimeFigureOut">
              <a:rPr lang="pt-BR" smtClean="0"/>
              <a:pPr/>
              <a:t>13/01/2024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ector reto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3B50FBC-E6AC-497A-9E14-D2C8D9E511BF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0087DFE-179D-40F9-BEDB-5B3CCB81D54E}" type="datetimeFigureOut">
              <a:rPr lang="pt-BR" smtClean="0"/>
              <a:pPr/>
              <a:t>13/01/2024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0087DFE-179D-40F9-BEDB-5B3CCB81D54E}" type="datetimeFigureOut">
              <a:rPr lang="pt-BR" smtClean="0"/>
              <a:pPr/>
              <a:t>13/01/2024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3B50FBC-E6AC-497A-9E14-D2C8D9E511BF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atracalivre.folha.uol.com.br/2011/08/so-blues-no-centro-cultural-sao-paulo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332656"/>
            <a:ext cx="763284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latin typeface="Arial Rounded MT Bold" panose="020F0704030504030204" pitchFamily="34" charset="77"/>
              </a:rPr>
              <a:t>CELSO SALIM</a:t>
            </a:r>
            <a:br>
              <a:rPr lang="pt-BR" sz="5400" dirty="0">
                <a:latin typeface="Arial Rounded MT Bold" panose="020F0704030504030204" pitchFamily="34" charset="77"/>
              </a:rPr>
            </a:br>
            <a:r>
              <a:rPr lang="pt-BR" sz="3200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77"/>
              </a:rPr>
              <a:t>CLIPPING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81D6B-E168-9640-9459-BE8EDF17F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2" y="1916832"/>
            <a:ext cx="3933056" cy="3933056"/>
          </a:xfrm>
          <a:prstGeom prst="rect">
            <a:avLst/>
          </a:prstGeom>
          <a:effectLst>
            <a:softEdge rad="97234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5656" y="40466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REVISTA GUITAR PLAYER – MARÇO 2015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7493E0-48A3-B043-B2F4-3C84DFC3D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28110"/>
            <a:ext cx="7704856" cy="519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9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5656" y="40466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CORREIO BRASILIENSE - 2018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97F2D2-DFD4-944F-9653-1405DC2BD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297" y="1124744"/>
            <a:ext cx="5761583" cy="50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41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5656" y="40466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REVISTA BLUES’N’JAZZ – 2016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51969-E256-8B42-A255-BF04D8C6A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24744"/>
            <a:ext cx="4406889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86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5656" y="40466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SITE UOL – JUNHO 2015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D3A4CF-EE77-C74A-8ACD-C45F13A9C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05" y="998612"/>
            <a:ext cx="2956363" cy="5023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9E8403-24D5-1741-95F7-677FD4761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73" y="998612"/>
            <a:ext cx="3096344" cy="505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11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331639" y="404664"/>
            <a:ext cx="6218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SESC SÃO JOSÉ DOS CAMPOS &amp; PIRACICABA – 2014</a:t>
            </a:r>
            <a:br>
              <a:rPr lang="en-US" dirty="0">
                <a:latin typeface="Arial Rounded MT Bold" panose="020F0704030504030204" pitchFamily="34" charset="77"/>
              </a:rPr>
            </a:br>
            <a:endParaRPr lang="en-US" dirty="0">
              <a:latin typeface="Arial Rounded MT Bold" panose="020F0704030504030204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D0E083-BB5B-C541-A377-333285D36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31" y="1340768"/>
            <a:ext cx="2376264" cy="4848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5AB6F8-340D-EB4A-9F27-61A04377E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2201"/>
            <a:ext cx="2998170" cy="465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80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5656" y="40466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SESC ARARAQUARA &amp; BIRIGUI – DEZ 2014</a:t>
            </a:r>
            <a:br>
              <a:rPr lang="en-US" dirty="0">
                <a:latin typeface="Arial Rounded MT Bold" panose="020F0704030504030204" pitchFamily="34" charset="77"/>
              </a:rPr>
            </a:br>
            <a:r>
              <a:rPr lang="en-US" dirty="0">
                <a:latin typeface="Arial Rounded MT Bold" panose="020F0704030504030204" pitchFamily="34" charset="77"/>
              </a:rPr>
              <a:t>Celso Salim &amp; Rodrigo </a:t>
            </a:r>
            <a:r>
              <a:rPr lang="en-US" dirty="0" err="1">
                <a:latin typeface="Arial Rounded MT Bold" panose="020F0704030504030204" pitchFamily="34" charset="77"/>
              </a:rPr>
              <a:t>Mantovani</a:t>
            </a:r>
            <a:r>
              <a:rPr lang="en-US" dirty="0">
                <a:latin typeface="Arial Rounded MT Bold" panose="020F0704030504030204" pitchFamily="34" charset="77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7DEE23-F01F-AC47-A80C-A2FF3B58E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5" y="1723120"/>
            <a:ext cx="5276385" cy="3960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61CBEB-8573-A847-A122-7C9E43E27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68760"/>
            <a:ext cx="2320309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40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331640" y="40466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SESI ITAPETININGA &amp; CAMPINAS – SETEMBRO 2014</a:t>
            </a:r>
            <a:br>
              <a:rPr lang="en-US" dirty="0">
                <a:latin typeface="Arial Rounded MT Bold" panose="020F0704030504030204" pitchFamily="34" charset="77"/>
              </a:rPr>
            </a:br>
            <a:r>
              <a:rPr lang="en-US" dirty="0">
                <a:latin typeface="Arial Rounded MT Bold" panose="020F0704030504030204" pitchFamily="34" charset="77"/>
              </a:rPr>
              <a:t>Celso Salim &amp; Rodrigo </a:t>
            </a:r>
            <a:r>
              <a:rPr lang="en-US" dirty="0" err="1">
                <a:latin typeface="Arial Rounded MT Bold" panose="020F0704030504030204" pitchFamily="34" charset="77"/>
              </a:rPr>
              <a:t>Mantovani</a:t>
            </a:r>
            <a:r>
              <a:rPr lang="en-US" dirty="0">
                <a:latin typeface="Arial Rounded MT Bold" panose="020F0704030504030204" pitchFamily="34" charset="77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97665-FE1C-D84E-96DE-12DE4EDC7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69" y="1398130"/>
            <a:ext cx="2390948" cy="4659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716B88-8082-ED4E-9A89-7D52AA702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93" y="1398130"/>
            <a:ext cx="4230046" cy="46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27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5656" y="40466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VEJA BRASILIA 2014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CB2CF-7C2E-DC42-90D0-B58D947DC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1052736"/>
            <a:ext cx="6408712" cy="500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96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59881" y="404664"/>
            <a:ext cx="742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FESTIVAL INTERNACIONAL DE BLUES DE GOIÂNIA - 2014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0F926B-5A7F-454F-AFE6-65825D3E4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81" y="2060848"/>
            <a:ext cx="7424237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Jornal O Hoje GYN jun 2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412776"/>
            <a:ext cx="6480720" cy="441240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75656" y="40466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JORNAL O HOJE</a:t>
            </a:r>
            <a:r>
              <a:rPr lang="pt-BR" b="1" dirty="0">
                <a:latin typeface="Arial Rounded MT Bold" panose="020F0704030504030204" pitchFamily="34" charset="77"/>
              </a:rPr>
              <a:t> - </a:t>
            </a:r>
            <a:r>
              <a:rPr lang="en-US" b="1" dirty="0">
                <a:latin typeface="Arial Rounded MT Bold" panose="020F0704030504030204" pitchFamily="34" charset="77"/>
              </a:rPr>
              <a:t>GOIÂNIA, GO – 2013</a:t>
            </a:r>
          </a:p>
          <a:p>
            <a:pPr algn="ctr"/>
            <a:r>
              <a:rPr lang="en-US" dirty="0">
                <a:latin typeface="Arial Rounded MT Bold" panose="020F0704030504030204" pitchFamily="34" charset="77"/>
              </a:rPr>
              <a:t>Show no Bolshoi Pub</a:t>
            </a:r>
            <a:endParaRPr lang="pt-BR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83027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9AF8AF-58B3-5CB5-E2A2-D8152721BDCD}"/>
              </a:ext>
            </a:extLst>
          </p:cNvPr>
          <p:cNvSpPr txBox="1"/>
          <p:nvPr/>
        </p:nvSpPr>
        <p:spPr>
          <a:xfrm>
            <a:off x="2411760" y="265942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TURNÊ PELO BRASIL EM 2022</a:t>
            </a:r>
            <a:br>
              <a:rPr lang="en-US" dirty="0">
                <a:latin typeface="Arial Rounded MT Bold" panose="020F0704030504030204" pitchFamily="34" charset="77"/>
              </a:rPr>
            </a:br>
            <a:r>
              <a:rPr lang="en-US" sz="1400" dirty="0">
                <a:latin typeface="Arial Rounded MT Bold" panose="020F0704030504030204" pitchFamily="34" charset="77"/>
              </a:rPr>
              <a:t>Com o </a:t>
            </a:r>
            <a:r>
              <a:rPr lang="en-US" sz="1400" dirty="0" err="1">
                <a:latin typeface="Arial Rounded MT Bold" panose="020F0704030504030204" pitchFamily="34" charset="77"/>
              </a:rPr>
              <a:t>gaitista</a:t>
            </a:r>
            <a:r>
              <a:rPr lang="en-US" sz="1400" dirty="0">
                <a:latin typeface="Arial Rounded MT Bold" panose="020F0704030504030204" pitchFamily="34" charset="77"/>
              </a:rPr>
              <a:t> americano Darryl Carriere </a:t>
            </a:r>
            <a:endParaRPr lang="en-US" dirty="0">
              <a:latin typeface="Arial Rounded MT Bold" panose="020F0704030504030204" pitchFamily="34" charset="77"/>
            </a:endParaRPr>
          </a:p>
        </p:txBody>
      </p:sp>
      <p:pic>
        <p:nvPicPr>
          <p:cNvPr id="6" name="Picture 5" descr="A poster of two men&#10;&#10;Description automatically generated">
            <a:extLst>
              <a:ext uri="{FF2B5EF4-FFF2-40B4-BE49-F238E27FC236}">
                <a16:creationId xmlns:a16="http://schemas.microsoft.com/office/drawing/2014/main" id="{AD74D58B-0E5B-D517-CE41-9A9DCE779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48306"/>
            <a:ext cx="2592288" cy="2592288"/>
          </a:xfrm>
          <a:prstGeom prst="rect">
            <a:avLst/>
          </a:prstGeom>
        </p:spPr>
      </p:pic>
      <p:pic>
        <p:nvPicPr>
          <p:cNvPr id="8" name="Picture 7" descr="A poster with a group of people&#10;&#10;Description automatically generated">
            <a:extLst>
              <a:ext uri="{FF2B5EF4-FFF2-40B4-BE49-F238E27FC236}">
                <a16:creationId xmlns:a16="http://schemas.microsoft.com/office/drawing/2014/main" id="{EF36AC67-6AB9-FF8B-684C-16A99A9E1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717032"/>
            <a:ext cx="2592288" cy="2619291"/>
          </a:xfrm>
          <a:prstGeom prst="rect">
            <a:avLst/>
          </a:prstGeom>
        </p:spPr>
      </p:pic>
      <p:pic>
        <p:nvPicPr>
          <p:cNvPr id="10" name="Picture 9" descr="A person with a guitar and a person with a microphone&#10;&#10;Description automatically generated">
            <a:extLst>
              <a:ext uri="{FF2B5EF4-FFF2-40B4-BE49-F238E27FC236}">
                <a16:creationId xmlns:a16="http://schemas.microsoft.com/office/drawing/2014/main" id="{EEA4C985-D52F-636C-674B-445AFCE8E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48306"/>
            <a:ext cx="2592288" cy="2592288"/>
          </a:xfrm>
          <a:prstGeom prst="rect">
            <a:avLst/>
          </a:prstGeom>
        </p:spPr>
      </p:pic>
      <p:pic>
        <p:nvPicPr>
          <p:cNvPr id="12" name="Picture 11" descr="A group of men playing guitar&#10;&#10;Description automatically generated">
            <a:extLst>
              <a:ext uri="{FF2B5EF4-FFF2-40B4-BE49-F238E27FC236}">
                <a16:creationId xmlns:a16="http://schemas.microsoft.com/office/drawing/2014/main" id="{D5B5A5D5-5ECC-9256-3038-B425F6F62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91" y="3697897"/>
            <a:ext cx="2638426" cy="263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99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31640" y="262389"/>
            <a:ext cx="67687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  <a:ea typeface="Arial Unicode MS" panose="020B0604020202020204" pitchFamily="34" charset="-128"/>
                <a:cs typeface="Malayalam MN" pitchFamily="2" charset="0"/>
              </a:rPr>
              <a:t>SHOWS EM BRASÍLIA, DF </a:t>
            </a:r>
            <a:br>
              <a:rPr lang="en-US" dirty="0">
                <a:latin typeface="Arial Rounded MT Bold" panose="020F0704030504030204" pitchFamily="34" charset="77"/>
                <a:ea typeface="Arial Unicode MS" panose="020B0604020202020204" pitchFamily="34" charset="-128"/>
                <a:cs typeface="Malayalam MN" pitchFamily="2" charset="0"/>
              </a:rPr>
            </a:br>
            <a:r>
              <a:rPr lang="en-US" sz="1600" dirty="0">
                <a:latin typeface="Arial Rounded MT Bold" panose="020F0704030504030204" pitchFamily="34" charset="77"/>
                <a:ea typeface="Arial Unicode MS" panose="020B0604020202020204" pitchFamily="34" charset="-128"/>
                <a:cs typeface="Malayalam MN" pitchFamily="2" charset="0"/>
              </a:rPr>
              <a:t>MATÉRIAS DO CORRÊIO BRASILIENSE – 2012</a:t>
            </a:r>
            <a:endParaRPr lang="pt-BR" dirty="0">
              <a:latin typeface="Arial Rounded MT Bold" panose="020F0704030504030204" pitchFamily="34" charset="77"/>
              <a:ea typeface="Arial Unicode MS" panose="020B0604020202020204" pitchFamily="34" charset="-128"/>
              <a:cs typeface="Malayalam MN" pitchFamily="2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331640" y="58772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31/6/2012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436096" y="58772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14/12/2012</a:t>
            </a:r>
            <a:endParaRPr lang="pt-BR" dirty="0"/>
          </a:p>
        </p:txBody>
      </p:sp>
      <p:pic>
        <p:nvPicPr>
          <p:cNvPr id="7" name="Imagem 6" descr="Matéria Correio 31 06 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7937" y="908720"/>
            <a:ext cx="1441855" cy="4968552"/>
          </a:xfrm>
          <a:prstGeom prst="rect">
            <a:avLst/>
          </a:prstGeom>
        </p:spPr>
      </p:pic>
      <p:pic>
        <p:nvPicPr>
          <p:cNvPr id="8" name="Imagem 7" descr="Matéria Correio 14 12 2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908720"/>
            <a:ext cx="3456384" cy="49344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4841865"/>
            <a:ext cx="7344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Arial Rounded MT Bold" panose="020F0704030504030204" pitchFamily="34" charset="77"/>
              </a:rPr>
              <a:t>“É nele que ocorre, por volta das 22:00, um show que certamente concorreria a melhor do festival, se essa eleição viesse a ocorrer. Falo do guitarrista Celso Salim e do baixista Rodrigo Mantovani, dois paulistas que levaram à casinha o mais próximo que o festival apresentou do mais genuíno blues do Delta do </a:t>
            </a:r>
            <a:r>
              <a:rPr lang="pt-BR" sz="1400" dirty="0" err="1">
                <a:latin typeface="Arial Rounded MT Bold" panose="020F0704030504030204" pitchFamily="34" charset="77"/>
              </a:rPr>
              <a:t>Mississippi</a:t>
            </a:r>
            <a:r>
              <a:rPr lang="pt-BR" sz="1400" dirty="0">
                <a:latin typeface="Arial Rounded MT Bold" panose="020F0704030504030204" pitchFamily="34" charset="77"/>
              </a:rPr>
              <a:t>, e claro que isso inclui os clássicos de Robert Johnson, </a:t>
            </a:r>
            <a:r>
              <a:rPr lang="pt-BR" sz="1400" dirty="0" err="1">
                <a:latin typeface="Arial Rounded MT Bold" panose="020F0704030504030204" pitchFamily="34" charset="77"/>
              </a:rPr>
              <a:t>T-Bone</a:t>
            </a:r>
            <a:r>
              <a:rPr lang="pt-BR" sz="1400" dirty="0">
                <a:latin typeface="Arial Rounded MT Bold" panose="020F0704030504030204" pitchFamily="34" charset="77"/>
              </a:rPr>
              <a:t> Walker, entre outros.”    </a:t>
            </a:r>
            <a:r>
              <a:rPr lang="pt-BR" sz="1400" b="1" dirty="0">
                <a:latin typeface="Arial Rounded MT Bold" panose="020F0704030504030204" pitchFamily="34" charset="77"/>
              </a:rPr>
              <a:t>JORNAL O CAXIENSE</a:t>
            </a:r>
          </a:p>
        </p:txBody>
      </p:sp>
      <p:pic>
        <p:nvPicPr>
          <p:cNvPr id="4" name="Imagem 3" descr="LOGO mISSISSIPPI FEST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124744"/>
            <a:ext cx="4464496" cy="352839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7544" y="332656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Baskerville Old Face" pitchFamily="18" charset="0"/>
              </a:rPr>
              <a:t>MISSISSIPPI DELTA BLUES FESTIVAL – CAXIAS DO SUL, RS - 2012</a:t>
            </a:r>
            <a:br>
              <a:rPr lang="pt-BR" dirty="0">
                <a:latin typeface="Baskerville Old Face" pitchFamily="18" charset="0"/>
              </a:rPr>
            </a:br>
            <a:r>
              <a:rPr lang="pt-BR" dirty="0">
                <a:latin typeface="Baskerville Old Face" pitchFamily="18" charset="0"/>
              </a:rPr>
              <a:t>Celso Salim &amp; Rodrigo Mantovani</a:t>
            </a:r>
            <a:br>
              <a:rPr lang="pt-BR" b="1" dirty="0">
                <a:latin typeface="Baskerville Old Face" pitchFamily="18" charset="0"/>
              </a:rPr>
            </a:br>
            <a:endParaRPr lang="pt-BR" dirty="0">
              <a:latin typeface="Baskerville Old Face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atéria S&amp;M Correio Bsb 6 9 2012 có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412776"/>
            <a:ext cx="5616624" cy="471198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55576" y="417438"/>
            <a:ext cx="76328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</a:rPr>
              <a:t>CORREIO BRASILIENSE 06/09/2012</a:t>
            </a:r>
            <a:br>
              <a:rPr lang="pt-BR" dirty="0">
                <a:latin typeface="Arial Rounded MT Bold" panose="020F0704030504030204" pitchFamily="34" charset="77"/>
              </a:rPr>
            </a:br>
            <a:r>
              <a:rPr lang="pt-BR" sz="1600" dirty="0">
                <a:latin typeface="Arial Rounded MT Bold" panose="020F0704030504030204" pitchFamily="34" charset="77"/>
              </a:rPr>
              <a:t>Celso Salim &amp; Rodrigo Mantovani</a:t>
            </a:r>
            <a:br>
              <a:rPr lang="pt-BR" sz="1600" dirty="0">
                <a:latin typeface="Arial Rounded MT Bold" panose="020F0704030504030204" pitchFamily="34" charset="77"/>
              </a:rPr>
            </a:br>
            <a:r>
              <a:rPr lang="pt-BR" sz="1600" dirty="0">
                <a:latin typeface="Arial Rounded MT Bold" panose="020F0704030504030204" pitchFamily="34" charset="77"/>
              </a:rPr>
              <a:t> </a:t>
            </a:r>
            <a:r>
              <a:rPr lang="pt-BR" sz="1600" dirty="0" err="1">
                <a:latin typeface="Arial Rounded MT Bold" panose="020F0704030504030204" pitchFamily="34" charset="77"/>
              </a:rPr>
              <a:t>Rolla</a:t>
            </a:r>
            <a:r>
              <a:rPr lang="pt-BR" sz="1600" dirty="0">
                <a:latin typeface="Arial Rounded MT Bold" panose="020F0704030504030204" pitchFamily="34" charset="77"/>
              </a:rPr>
              <a:t> Pedra Acústico</a:t>
            </a:r>
            <a:br>
              <a:rPr lang="pt-BR" dirty="0">
                <a:latin typeface="Arial Rounded MT Bold" panose="020F0704030504030204" pitchFamily="34" charset="77"/>
              </a:rPr>
            </a:br>
            <a:endParaRPr lang="pt-BR" dirty="0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nfleto trinca de Blues sesc s jose 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410" y="1124744"/>
            <a:ext cx="3222510" cy="493398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83568" y="260648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SESC SÃO JOSÉ DOS CAMPOS – FEVEREIRO 2012</a:t>
            </a:r>
            <a:br>
              <a:rPr lang="en-US" b="1" dirty="0">
                <a:latin typeface="Arial Rounded MT Bold" panose="020F0704030504030204" pitchFamily="34" charset="77"/>
              </a:rPr>
            </a:br>
            <a:r>
              <a:rPr lang="en-US" dirty="0" err="1">
                <a:latin typeface="Arial Rounded MT Bold" panose="020F0704030504030204" pitchFamily="34" charset="77"/>
              </a:rPr>
              <a:t>Matéria</a:t>
            </a:r>
            <a:r>
              <a:rPr lang="en-US" dirty="0">
                <a:latin typeface="Arial Rounded MT Bold" panose="020F0704030504030204" pitchFamily="34" charset="77"/>
              </a:rPr>
              <a:t> do </a:t>
            </a:r>
            <a:r>
              <a:rPr lang="en-US" dirty="0" err="1">
                <a:latin typeface="Arial Rounded MT Bold" panose="020F0704030504030204" pitchFamily="34" charset="77"/>
              </a:rPr>
              <a:t>Jornal</a:t>
            </a:r>
            <a:r>
              <a:rPr lang="en-US" dirty="0">
                <a:latin typeface="Arial Rounded MT Bold" panose="020F0704030504030204" pitchFamily="34" charset="77"/>
              </a:rPr>
              <a:t> O Vale</a:t>
            </a:r>
            <a:br>
              <a:rPr lang="en-US" b="1" dirty="0"/>
            </a:br>
            <a:endParaRPr lang="pt-BR" b="1" dirty="0"/>
          </a:p>
        </p:txBody>
      </p:sp>
      <p:pic>
        <p:nvPicPr>
          <p:cNvPr id="4" name="Imagem 3" descr="Jornal O vale 23 fev capa mús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830858"/>
            <a:ext cx="3469435" cy="547846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repu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268760"/>
            <a:ext cx="3096344" cy="1396502"/>
          </a:xfrm>
          <a:prstGeom prst="rect">
            <a:avLst/>
          </a:prstGeom>
        </p:spPr>
      </p:pic>
      <p:pic>
        <p:nvPicPr>
          <p:cNvPr id="5" name="Imagem 4" descr="logo rep blu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204864"/>
            <a:ext cx="3872625" cy="302433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99592" y="404664"/>
            <a:ext cx="7272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</a:rPr>
              <a:t>FESTIVAL REPUBLICA BLUES – BRASÍLIA - 2011</a:t>
            </a:r>
          </a:p>
          <a:p>
            <a:pPr algn="ctr"/>
            <a:r>
              <a:rPr lang="pt-BR" sz="1200" dirty="0">
                <a:latin typeface="Arial Rounded MT Bold" panose="020F0704030504030204" pitchFamily="34" charset="77"/>
              </a:rPr>
              <a:t>Celso Salim &amp; Rodrigo Mantovani – Part. especial de Sérgio Duarte</a:t>
            </a:r>
          </a:p>
        </p:txBody>
      </p:sp>
      <p:pic>
        <p:nvPicPr>
          <p:cNvPr id="7" name="Imagem 6" descr="republicablues2 cu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3068959"/>
            <a:ext cx="3024336" cy="30325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nfleto sescblue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268759"/>
            <a:ext cx="2160240" cy="4800963"/>
          </a:xfrm>
          <a:prstGeom prst="rect">
            <a:avLst/>
          </a:prstGeom>
        </p:spPr>
      </p:pic>
      <p:pic>
        <p:nvPicPr>
          <p:cNvPr id="5" name="Imagem 4" descr="panfleto sescblues f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1268760"/>
            <a:ext cx="4248472" cy="242301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15616" y="404664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</a:rPr>
              <a:t>SESC CAMPINAS - SETEMBRO 2011</a:t>
            </a:r>
          </a:p>
          <a:p>
            <a:pPr algn="ctr"/>
            <a:r>
              <a:rPr lang="pt-BR" sz="1400" dirty="0">
                <a:latin typeface="Arial Rounded MT Bold" panose="020F0704030504030204" pitchFamily="34" charset="77"/>
              </a:rPr>
              <a:t>Celso Salim &amp; Rodrigo Mantovani – Part. especial de Sérgio Duarte</a:t>
            </a:r>
          </a:p>
        </p:txBody>
      </p:sp>
      <p:pic>
        <p:nvPicPr>
          <p:cNvPr id="7" name="Imagem 6" descr="sergio_duar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4005064"/>
            <a:ext cx="2880320" cy="203062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pa bass fl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191303"/>
            <a:ext cx="1617712" cy="2173801"/>
          </a:xfrm>
          <a:prstGeom prst="rect">
            <a:avLst/>
          </a:prstGeom>
        </p:spPr>
      </p:pic>
      <p:pic>
        <p:nvPicPr>
          <p:cNvPr id="3" name="Imagem 2" descr="matéria bass player jan 2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065294"/>
            <a:ext cx="5842711" cy="495599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9512" y="323364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MATÉRIA REVISTA BASS PLAYER BRASIL - JANEIRO 2012</a:t>
            </a:r>
            <a:endParaRPr lang="pt-BR" b="1" dirty="0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2286000" y="1844824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 err="1">
                <a:latin typeface="Baskerville Old Face" pitchFamily="18" charset="0"/>
              </a:rPr>
              <a:t>Diggin</a:t>
            </a:r>
            <a:r>
              <a:rPr lang="pt-BR" sz="1200" b="1" dirty="0">
                <a:latin typeface="Baskerville Old Face" pitchFamily="18" charset="0"/>
              </a:rPr>
              <a:t>’ </a:t>
            </a:r>
            <a:r>
              <a:rPr lang="pt-BR" sz="1200" b="1" dirty="0" err="1">
                <a:latin typeface="Baskerville Old Face" pitchFamily="18" charset="0"/>
              </a:rPr>
              <a:t>the</a:t>
            </a:r>
            <a:r>
              <a:rPr lang="pt-BR" sz="1200" b="1" dirty="0">
                <a:latin typeface="Baskerville Old Face" pitchFamily="18" charset="0"/>
              </a:rPr>
              <a:t> Blues</a:t>
            </a:r>
            <a:r>
              <a:rPr lang="pt-BR" sz="1200" dirty="0">
                <a:latin typeface="Baskerville Old Face" pitchFamily="18" charset="0"/>
              </a:rPr>
              <a:t>  - </a:t>
            </a:r>
            <a:r>
              <a:rPr lang="pt-BR" sz="1200" i="1" dirty="0">
                <a:latin typeface="Baskerville Old Face" pitchFamily="18" charset="0"/>
              </a:rPr>
              <a:t>Independente</a:t>
            </a:r>
            <a:br>
              <a:rPr lang="pt-BR" sz="1200" dirty="0">
                <a:latin typeface="Baskerville Old Face" pitchFamily="18" charset="0"/>
              </a:rPr>
            </a:br>
            <a:r>
              <a:rPr lang="pt-BR" sz="1200" dirty="0">
                <a:latin typeface="Baskerville Old Face" pitchFamily="18" charset="0"/>
              </a:rPr>
              <a:t>Ainda podem ser contados nos dedos os CDs de blues acústico gravados até hoje por músicos brasileiros. E não só por isso “</a:t>
            </a:r>
            <a:r>
              <a:rPr lang="pt-BR" sz="1200" dirty="0" err="1">
                <a:latin typeface="Baskerville Old Face" pitchFamily="18" charset="0"/>
              </a:rPr>
              <a:t>Diggin</a:t>
            </a:r>
            <a:r>
              <a:rPr lang="pt-BR" sz="1200" dirty="0">
                <a:latin typeface="Baskerville Old Face" pitchFamily="18" charset="0"/>
              </a:rPr>
              <a:t>’ </a:t>
            </a:r>
            <a:r>
              <a:rPr lang="pt-BR" sz="1200" dirty="0" err="1">
                <a:latin typeface="Baskerville Old Face" pitchFamily="18" charset="0"/>
              </a:rPr>
              <a:t>the</a:t>
            </a:r>
            <a:r>
              <a:rPr lang="pt-BR" sz="1200" dirty="0">
                <a:latin typeface="Baskerville Old Face" pitchFamily="18" charset="0"/>
              </a:rPr>
              <a:t> Blues” é bem-vindo. O guitarrista Celso Salim e o baixista Rodrigo Mantovani (Igor Prado </a:t>
            </a:r>
            <a:r>
              <a:rPr lang="pt-BR" sz="1200" dirty="0" err="1">
                <a:latin typeface="Baskerville Old Face" pitchFamily="18" charset="0"/>
              </a:rPr>
              <a:t>Band</a:t>
            </a:r>
            <a:r>
              <a:rPr lang="pt-BR" sz="1200" dirty="0">
                <a:latin typeface="Baskerville Old Face" pitchFamily="18" charset="0"/>
              </a:rPr>
              <a:t>) estão entre a nata do gênero. E conseguem trazer frescor ao centenário country blues.</a:t>
            </a:r>
            <a:br>
              <a:rPr lang="pt-BR" sz="1200" dirty="0">
                <a:latin typeface="Baskerville Old Face" pitchFamily="18" charset="0"/>
              </a:rPr>
            </a:br>
            <a:br>
              <a:rPr lang="pt-BR" sz="1200" dirty="0">
                <a:latin typeface="Baskerville Old Face" pitchFamily="18" charset="0"/>
              </a:rPr>
            </a:br>
            <a:r>
              <a:rPr lang="pt-BR" sz="1200" dirty="0">
                <a:latin typeface="Baskerville Old Face" pitchFamily="18" charset="0"/>
              </a:rPr>
              <a:t>O repertório é uma inteligente mistura de composições próprias de Celso, em parceria com Douro Moura (“</a:t>
            </a:r>
            <a:r>
              <a:rPr lang="pt-BR" sz="1200" dirty="0" err="1">
                <a:latin typeface="Baskerville Old Face" pitchFamily="18" charset="0"/>
              </a:rPr>
              <a:t>Travelin</a:t>
            </a:r>
            <a:r>
              <a:rPr lang="pt-BR" sz="1200" dirty="0">
                <a:latin typeface="Baskerville Old Face" pitchFamily="18" charset="0"/>
              </a:rPr>
              <a:t>’ girl” e “No </a:t>
            </a:r>
            <a:r>
              <a:rPr lang="pt-BR" sz="1200" dirty="0" err="1">
                <a:latin typeface="Baskerville Old Face" pitchFamily="18" charset="0"/>
              </a:rPr>
              <a:t>man</a:t>
            </a:r>
            <a:r>
              <a:rPr lang="pt-BR" sz="1200" dirty="0">
                <a:latin typeface="Baskerville Old Face" pitchFamily="18" charset="0"/>
              </a:rPr>
              <a:t> </a:t>
            </a:r>
            <a:r>
              <a:rPr lang="pt-BR" sz="1200" dirty="0" err="1">
                <a:latin typeface="Baskerville Old Face" pitchFamily="18" charset="0"/>
              </a:rPr>
              <a:t>can</a:t>
            </a:r>
            <a:r>
              <a:rPr lang="pt-BR" sz="1200" dirty="0">
                <a:latin typeface="Baskerville Old Face" pitchFamily="18" charset="0"/>
              </a:rPr>
              <a:t> </a:t>
            </a:r>
            <a:r>
              <a:rPr lang="pt-BR" sz="1200" dirty="0" err="1">
                <a:latin typeface="Baskerville Old Face" pitchFamily="18" charset="0"/>
              </a:rPr>
              <a:t>trust</a:t>
            </a:r>
            <a:r>
              <a:rPr lang="pt-BR" sz="1200" dirty="0">
                <a:latin typeface="Baskerville Old Face" pitchFamily="18" charset="0"/>
              </a:rPr>
              <a:t>”); vários clássicos do Delta e versões acústicas do elétrico Chicago blues (“300 </a:t>
            </a:r>
            <a:r>
              <a:rPr lang="pt-BR" sz="1200" dirty="0" err="1">
                <a:latin typeface="Baskerville Old Face" pitchFamily="18" charset="0"/>
              </a:rPr>
              <a:t>pounds</a:t>
            </a:r>
            <a:r>
              <a:rPr lang="pt-BR" sz="1200" dirty="0">
                <a:latin typeface="Baskerville Old Face" pitchFamily="18" charset="0"/>
              </a:rPr>
              <a:t> </a:t>
            </a:r>
            <a:r>
              <a:rPr lang="pt-BR" sz="1200" dirty="0" err="1">
                <a:latin typeface="Baskerville Old Face" pitchFamily="18" charset="0"/>
              </a:rPr>
              <a:t>of</a:t>
            </a:r>
            <a:r>
              <a:rPr lang="pt-BR" sz="1200" dirty="0">
                <a:latin typeface="Baskerville Old Face" pitchFamily="18" charset="0"/>
              </a:rPr>
              <a:t> </a:t>
            </a:r>
            <a:r>
              <a:rPr lang="pt-BR" sz="1200" dirty="0" err="1">
                <a:latin typeface="Baskerville Old Face" pitchFamily="18" charset="0"/>
              </a:rPr>
              <a:t>joy</a:t>
            </a:r>
            <a:r>
              <a:rPr lang="pt-BR" sz="1200" dirty="0">
                <a:latin typeface="Baskerville Old Face" pitchFamily="18" charset="0"/>
              </a:rPr>
              <a:t>”, “</a:t>
            </a:r>
            <a:r>
              <a:rPr lang="pt-BR" sz="1200" dirty="0" err="1">
                <a:latin typeface="Baskerville Old Face" pitchFamily="18" charset="0"/>
              </a:rPr>
              <a:t>You’re</a:t>
            </a:r>
            <a:r>
              <a:rPr lang="pt-BR" sz="1200" dirty="0">
                <a:latin typeface="Baskerville Old Face" pitchFamily="18" charset="0"/>
              </a:rPr>
              <a:t> </a:t>
            </a:r>
            <a:r>
              <a:rPr lang="pt-BR" sz="1200" dirty="0" err="1">
                <a:latin typeface="Baskerville Old Face" pitchFamily="18" charset="0"/>
              </a:rPr>
              <a:t>gonna</a:t>
            </a:r>
            <a:r>
              <a:rPr lang="pt-BR" sz="1200" dirty="0">
                <a:latin typeface="Baskerville Old Face" pitchFamily="18" charset="0"/>
              </a:rPr>
              <a:t> miss me” “</a:t>
            </a:r>
            <a:r>
              <a:rPr lang="pt-BR" sz="1200" dirty="0" err="1">
                <a:latin typeface="Baskerville Old Face" pitchFamily="18" charset="0"/>
              </a:rPr>
              <a:t>Weak</a:t>
            </a:r>
            <a:r>
              <a:rPr lang="pt-BR" sz="1200" dirty="0">
                <a:latin typeface="Baskerville Old Face" pitchFamily="18" charset="0"/>
              </a:rPr>
              <a:t> </a:t>
            </a:r>
            <a:r>
              <a:rPr lang="pt-BR" sz="1200" dirty="0" err="1">
                <a:latin typeface="Baskerville Old Face" pitchFamily="18" charset="0"/>
              </a:rPr>
              <a:t>brain</a:t>
            </a:r>
            <a:r>
              <a:rPr lang="pt-BR" sz="1200" dirty="0">
                <a:latin typeface="Baskerville Old Face" pitchFamily="18" charset="0"/>
              </a:rPr>
              <a:t>, </a:t>
            </a:r>
            <a:r>
              <a:rPr lang="pt-BR" sz="1200" dirty="0" err="1">
                <a:latin typeface="Baskerville Old Face" pitchFamily="18" charset="0"/>
              </a:rPr>
              <a:t>narrow</a:t>
            </a:r>
            <a:r>
              <a:rPr lang="pt-BR" sz="1200" dirty="0">
                <a:latin typeface="Baskerville Old Face" pitchFamily="18" charset="0"/>
              </a:rPr>
              <a:t> </a:t>
            </a:r>
            <a:r>
              <a:rPr lang="pt-BR" sz="1200" dirty="0" err="1">
                <a:latin typeface="Baskerville Old Face" pitchFamily="18" charset="0"/>
              </a:rPr>
              <a:t>mind</a:t>
            </a:r>
            <a:r>
              <a:rPr lang="pt-BR" sz="1200" dirty="0">
                <a:latin typeface="Baskerville Old Face" pitchFamily="18" charset="0"/>
              </a:rPr>
              <a:t>”).</a:t>
            </a:r>
            <a:br>
              <a:rPr lang="pt-BR" sz="1200" dirty="0">
                <a:latin typeface="Baskerville Old Face" pitchFamily="18" charset="0"/>
              </a:rPr>
            </a:br>
            <a:br>
              <a:rPr lang="pt-BR" sz="1200" dirty="0">
                <a:latin typeface="Baskerville Old Face" pitchFamily="18" charset="0"/>
              </a:rPr>
            </a:br>
            <a:r>
              <a:rPr lang="pt-BR" sz="1200" dirty="0">
                <a:latin typeface="Baskerville Old Face" pitchFamily="18" charset="0"/>
              </a:rPr>
              <a:t>E as releituras tem sempre nuances diferentes. “</a:t>
            </a:r>
            <a:r>
              <a:rPr lang="pt-BR" sz="1200" dirty="0" err="1">
                <a:latin typeface="Baskerville Old Face" pitchFamily="18" charset="0"/>
              </a:rPr>
              <a:t>East</a:t>
            </a:r>
            <a:r>
              <a:rPr lang="pt-BR" sz="1200" dirty="0">
                <a:latin typeface="Baskerville Old Face" pitchFamily="18" charset="0"/>
              </a:rPr>
              <a:t> </a:t>
            </a:r>
            <a:r>
              <a:rPr lang="pt-BR" sz="1200" dirty="0" err="1">
                <a:latin typeface="Baskerville Old Face" pitchFamily="18" charset="0"/>
              </a:rPr>
              <a:t>St</a:t>
            </a:r>
            <a:r>
              <a:rPr lang="pt-BR" sz="1200" dirty="0">
                <a:latin typeface="Baskerville Old Face" pitchFamily="18" charset="0"/>
              </a:rPr>
              <a:t>. Louis blues”, de </a:t>
            </a:r>
            <a:r>
              <a:rPr lang="pt-BR" sz="1200" dirty="0" err="1">
                <a:latin typeface="Baskerville Old Face" pitchFamily="18" charset="0"/>
              </a:rPr>
              <a:t>Blind</a:t>
            </a:r>
            <a:r>
              <a:rPr lang="pt-BR" sz="1200" dirty="0">
                <a:latin typeface="Baskerville Old Face" pitchFamily="18" charset="0"/>
              </a:rPr>
              <a:t> </a:t>
            </a:r>
            <a:r>
              <a:rPr lang="pt-BR" sz="1200" dirty="0" err="1">
                <a:latin typeface="Baskerville Old Face" pitchFamily="18" charset="0"/>
              </a:rPr>
              <a:t>Willie</a:t>
            </a:r>
            <a:r>
              <a:rPr lang="pt-BR" sz="1200" dirty="0">
                <a:latin typeface="Baskerville Old Face" pitchFamily="18" charset="0"/>
              </a:rPr>
              <a:t> </a:t>
            </a:r>
            <a:r>
              <a:rPr lang="pt-BR" sz="1200" dirty="0" err="1">
                <a:latin typeface="Baskerville Old Face" pitchFamily="18" charset="0"/>
              </a:rPr>
              <a:t>McTell</a:t>
            </a:r>
            <a:r>
              <a:rPr lang="pt-BR" sz="1200" dirty="0">
                <a:latin typeface="Baskerville Old Face" pitchFamily="18" charset="0"/>
              </a:rPr>
              <a:t>, ficou mais melancólica que a original, remetendo ao estilo de </a:t>
            </a:r>
            <a:r>
              <a:rPr lang="pt-BR" sz="1200" dirty="0" err="1">
                <a:latin typeface="Baskerville Old Face" pitchFamily="18" charset="0"/>
              </a:rPr>
              <a:t>Skip</a:t>
            </a:r>
            <a:r>
              <a:rPr lang="pt-BR" sz="1200" dirty="0">
                <a:latin typeface="Baskerville Old Face" pitchFamily="18" charset="0"/>
              </a:rPr>
              <a:t> James. Em “</a:t>
            </a:r>
            <a:r>
              <a:rPr lang="pt-BR" sz="1200" dirty="0" err="1">
                <a:latin typeface="Baskerville Old Face" pitchFamily="18" charset="0"/>
              </a:rPr>
              <a:t>Weeping</a:t>
            </a:r>
            <a:r>
              <a:rPr lang="pt-BR" sz="1200" dirty="0">
                <a:latin typeface="Baskerville Old Face" pitchFamily="18" charset="0"/>
              </a:rPr>
              <a:t> </a:t>
            </a:r>
            <a:r>
              <a:rPr lang="pt-BR" sz="1200" dirty="0" err="1">
                <a:latin typeface="Baskerville Old Face" pitchFamily="18" charset="0"/>
              </a:rPr>
              <a:t>willow</a:t>
            </a:r>
            <a:r>
              <a:rPr lang="pt-BR" sz="1200" dirty="0">
                <a:latin typeface="Baskerville Old Face" pitchFamily="18" charset="0"/>
              </a:rPr>
              <a:t>”, de </a:t>
            </a:r>
            <a:r>
              <a:rPr lang="pt-BR" sz="1200" dirty="0" err="1">
                <a:latin typeface="Baskerville Old Face" pitchFamily="18" charset="0"/>
              </a:rPr>
              <a:t>Blind</a:t>
            </a:r>
            <a:r>
              <a:rPr lang="pt-BR" sz="1200" dirty="0">
                <a:latin typeface="Baskerville Old Face" pitchFamily="18" charset="0"/>
              </a:rPr>
              <a:t> Boy </a:t>
            </a:r>
            <a:r>
              <a:rPr lang="pt-BR" sz="1200" dirty="0" err="1">
                <a:latin typeface="Baskerville Old Face" pitchFamily="18" charset="0"/>
              </a:rPr>
              <a:t>Fuller</a:t>
            </a:r>
            <a:r>
              <a:rPr lang="pt-BR" sz="1200" dirty="0">
                <a:latin typeface="Baskerville Old Face" pitchFamily="18" charset="0"/>
              </a:rPr>
              <a:t>, o jeito de cantar de Celso lembra o de Eric Clapton. Já “300 </a:t>
            </a:r>
            <a:r>
              <a:rPr lang="pt-BR" sz="1200" dirty="0" err="1">
                <a:latin typeface="Baskerville Old Face" pitchFamily="18" charset="0"/>
              </a:rPr>
              <a:t>pounds</a:t>
            </a:r>
            <a:r>
              <a:rPr lang="pt-BR" sz="1200" dirty="0">
                <a:latin typeface="Baskerville Old Face" pitchFamily="18" charset="0"/>
              </a:rPr>
              <a:t> </a:t>
            </a:r>
            <a:r>
              <a:rPr lang="pt-BR" sz="1200" dirty="0" err="1">
                <a:latin typeface="Baskerville Old Face" pitchFamily="18" charset="0"/>
              </a:rPr>
              <a:t>of</a:t>
            </a:r>
            <a:r>
              <a:rPr lang="pt-BR" sz="1200" dirty="0">
                <a:latin typeface="Baskerville Old Face" pitchFamily="18" charset="0"/>
              </a:rPr>
              <a:t> </a:t>
            </a:r>
            <a:r>
              <a:rPr lang="pt-BR" sz="1200" dirty="0" err="1">
                <a:latin typeface="Baskerville Old Face" pitchFamily="18" charset="0"/>
              </a:rPr>
              <a:t>joy</a:t>
            </a:r>
            <a:r>
              <a:rPr lang="pt-BR" sz="1200" dirty="0">
                <a:latin typeface="Baskerville Old Face" pitchFamily="18" charset="0"/>
              </a:rPr>
              <a:t>” (um Chicago blues, como dito acima) tem um slide bem rústico, típico do Mississipi.</a:t>
            </a:r>
            <a:br>
              <a:rPr lang="pt-BR" sz="1200" dirty="0">
                <a:latin typeface="Baskerville Old Face" pitchFamily="18" charset="0"/>
              </a:rPr>
            </a:br>
            <a:br>
              <a:rPr lang="pt-BR" sz="1200" dirty="0">
                <a:latin typeface="Baskerville Old Face" pitchFamily="18" charset="0"/>
              </a:rPr>
            </a:br>
            <a:r>
              <a:rPr lang="pt-BR" sz="1200" dirty="0">
                <a:latin typeface="Baskerville Old Face" pitchFamily="18" charset="0"/>
              </a:rPr>
              <a:t>Tudo isso transforma o trabalho não apenas em um resgate histórico, mas também um CD gostoso de ouvir mesmo para quem não está acostumado ao blues sem guitarras </a:t>
            </a:r>
            <a:r>
              <a:rPr lang="pt-BR" sz="1200" dirty="0" err="1">
                <a:latin typeface="Baskerville Old Face" pitchFamily="18" charset="0"/>
              </a:rPr>
              <a:t>uivantes</a:t>
            </a:r>
            <a:r>
              <a:rPr lang="pt-BR" sz="1200" dirty="0">
                <a:latin typeface="Baskerville Old Face" pitchFamily="18" charset="0"/>
              </a:rPr>
              <a:t>.</a:t>
            </a:r>
            <a:br>
              <a:rPr lang="pt-BR" sz="1200" dirty="0">
                <a:latin typeface="Baskerville Old Face" pitchFamily="18" charset="0"/>
              </a:rPr>
            </a:br>
            <a:endParaRPr lang="pt-BR" sz="1200" dirty="0">
              <a:latin typeface="Baskerville Old Face" pitchFamily="18" charset="0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2915816" y="1484784"/>
          <a:ext cx="3384376" cy="365760"/>
        </p:xfrm>
        <a:graphic>
          <a:graphicData uri="http://schemas.openxmlformats.org/drawingml/2006/table">
            <a:tbl>
              <a:tblPr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Tahoma"/>
                        </a:rPr>
                        <a:t>Lançamentos de CD´s e </a:t>
                      </a:r>
                      <a:r>
                        <a:rPr lang="pt-BR" dirty="0" err="1">
                          <a:solidFill>
                            <a:schemeClr val="tx1"/>
                          </a:solidFill>
                          <a:latin typeface="Tahoma"/>
                        </a:rPr>
                        <a:t>DVD´</a:t>
                      </a:r>
                      <a:r>
                        <a:rPr lang="pt-BR" dirty="0">
                          <a:solidFill>
                            <a:schemeClr val="tx1"/>
                          </a:solidFill>
                          <a:latin typeface="Tahoma"/>
                        </a:rPr>
                        <a:t>s</a:t>
                      </a:r>
                    </a:p>
                  </a:txBody>
                  <a:tcPr marL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Imagem 10" descr="logobluesnjaz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692696"/>
            <a:ext cx="2240280" cy="70866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755576" y="33265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RESENHA REVISTA BLUES’N’JAZZ 2012</a:t>
            </a:r>
            <a:endParaRPr lang="pt-BR" b="1" dirty="0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oblues_folhasp PE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3789040"/>
            <a:ext cx="4896544" cy="240423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25352" y="903398"/>
            <a:ext cx="698477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Baskerville Old Face" pitchFamily="18" charset="0"/>
              </a:rPr>
              <a:t>Site Catraca livre</a:t>
            </a:r>
            <a:br>
              <a:rPr lang="pt-BR" sz="1600" dirty="0">
                <a:latin typeface="Baskerville Old Face" pitchFamily="18" charset="0"/>
              </a:rPr>
            </a:br>
            <a:br>
              <a:rPr lang="pt-BR" sz="1600" dirty="0">
                <a:latin typeface="Baskerville Old Face" pitchFamily="18" charset="0"/>
              </a:rPr>
            </a:br>
            <a:r>
              <a:rPr lang="pt-BR" sz="1600" dirty="0">
                <a:latin typeface="Baskerville Old Face" pitchFamily="18" charset="0"/>
              </a:rPr>
              <a:t> </a:t>
            </a:r>
            <a:br>
              <a:rPr lang="pt-BR" sz="1600" dirty="0">
                <a:latin typeface="Baskerville Old Face" pitchFamily="18" charset="0"/>
              </a:rPr>
            </a:br>
            <a:br>
              <a:rPr lang="pt-BR" sz="1600" dirty="0">
                <a:latin typeface="Baskerville Old Face" pitchFamily="18" charset="0"/>
              </a:rPr>
            </a:br>
            <a:endParaRPr lang="pt-BR" sz="1600" dirty="0">
              <a:latin typeface="Baskerville Old Face" pitchFamily="18" charset="0"/>
            </a:endParaRPr>
          </a:p>
          <a:p>
            <a:pPr algn="ctr" fontAlgn="base"/>
            <a:r>
              <a:rPr lang="pt-BR" sz="1600" b="1" dirty="0">
                <a:latin typeface="Baskerville Old Face" pitchFamily="18" charset="0"/>
                <a:hlinkClick r:id="rId3"/>
              </a:rPr>
              <a:t>Projeto Só Blues</a:t>
            </a:r>
            <a:endParaRPr lang="pt-BR" sz="1600" b="1" dirty="0">
              <a:latin typeface="Baskerville Old Face" pitchFamily="18" charset="0"/>
            </a:endParaRPr>
          </a:p>
          <a:p>
            <a:pPr algn="ctr"/>
            <a:r>
              <a:rPr lang="pt-BR" sz="1400" dirty="0">
                <a:latin typeface="Baskerville Old Face" pitchFamily="18" charset="0"/>
              </a:rPr>
              <a:t>Celebrando esta rica cena do blues no Brasil, o Centro Cultural São Paulo (CCSP) promove a </a:t>
            </a:r>
            <a:r>
              <a:rPr lang="pt-BR" sz="1400" dirty="0" err="1">
                <a:latin typeface="Baskerville Old Face" pitchFamily="18" charset="0"/>
              </a:rPr>
              <a:t>a</a:t>
            </a:r>
            <a:r>
              <a:rPr lang="pt-BR" sz="1400" dirty="0">
                <a:latin typeface="Baskerville Old Face" pitchFamily="18" charset="0"/>
              </a:rPr>
              <a:t> série de shows “Só Blues”, dentro do já tradicional programa “Quinta na Faixa”. Serão quatro apresentações, nos dias 4(Arthur Menezes), 11(Salim &amp; Mantovani), 18(Vasco </a:t>
            </a:r>
            <a:r>
              <a:rPr lang="pt-BR" sz="1400" dirty="0" err="1">
                <a:latin typeface="Baskerville Old Face" pitchFamily="18" charset="0"/>
              </a:rPr>
              <a:t>Faé</a:t>
            </a:r>
            <a:r>
              <a:rPr lang="pt-BR" sz="1400" dirty="0">
                <a:latin typeface="Baskerville Old Face" pitchFamily="18" charset="0"/>
              </a:rPr>
              <a:t> e A. </a:t>
            </a:r>
            <a:r>
              <a:rPr lang="pt-BR" sz="1400" dirty="0" err="1">
                <a:latin typeface="Baskerville Old Face" pitchFamily="18" charset="0"/>
              </a:rPr>
              <a:t>Grineberg</a:t>
            </a:r>
            <a:r>
              <a:rPr lang="pt-BR" sz="1400" dirty="0">
                <a:latin typeface="Baskerville Old Face" pitchFamily="18" charset="0"/>
              </a:rPr>
              <a:t>) e 25(</a:t>
            </a:r>
            <a:r>
              <a:rPr lang="pt-BR" sz="1400" dirty="0" err="1">
                <a:latin typeface="Baskerville Old Face" pitchFamily="18" charset="0"/>
              </a:rPr>
              <a:t>Ottaviano</a:t>
            </a:r>
            <a:r>
              <a:rPr lang="pt-BR" sz="1400" dirty="0">
                <a:latin typeface="Baskerville Old Face" pitchFamily="18" charset="0"/>
              </a:rPr>
              <a:t> e </a:t>
            </a:r>
            <a:r>
              <a:rPr lang="pt-BR" sz="1400" dirty="0" err="1">
                <a:latin typeface="Baskerville Old Face" pitchFamily="18" charset="0"/>
              </a:rPr>
              <a:t>Amleto</a:t>
            </a:r>
            <a:r>
              <a:rPr lang="pt-BR" sz="1400" dirty="0">
                <a:latin typeface="Baskerville Old Face" pitchFamily="18" charset="0"/>
              </a:rPr>
              <a:t> </a:t>
            </a:r>
            <a:r>
              <a:rPr lang="pt-BR" sz="1400" dirty="0" err="1">
                <a:latin typeface="Baskerville Old Face" pitchFamily="18" charset="0"/>
              </a:rPr>
              <a:t>Barboni</a:t>
            </a:r>
            <a:r>
              <a:rPr lang="pt-BR" sz="1400" dirty="0">
                <a:latin typeface="Baskerville Old Face" pitchFamily="18" charset="0"/>
              </a:rPr>
              <a:t>), sempre às 19h, com entrada Catraca Livre.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55576" y="188640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</a:rPr>
              <a:t>CENTRO CULTURAL SÃO PAULO AGOSTO 2011</a:t>
            </a:r>
            <a:br>
              <a:rPr lang="pt-BR" dirty="0">
                <a:latin typeface="Arial Rounded MT Bold" panose="020F0704030504030204" pitchFamily="34" charset="77"/>
              </a:rPr>
            </a:br>
            <a:r>
              <a:rPr lang="pt-BR" dirty="0">
                <a:latin typeface="Arial Rounded MT Bold" panose="020F0704030504030204" pitchFamily="34" charset="77"/>
              </a:rPr>
              <a:t>Celso Salim &amp; Rodrigo Mantovani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861442" y="3501008"/>
            <a:ext cx="54468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prstClr val="black"/>
                </a:solidFill>
                <a:latin typeface="Baskerville Old Face" pitchFamily="18" charset="0"/>
              </a:rPr>
              <a:t>Matéria da Folha de São Paulo sobre o projeto Só Blues</a:t>
            </a:r>
            <a:endParaRPr lang="pt-BR" sz="1600" b="1" dirty="0"/>
          </a:p>
        </p:txBody>
      </p:sp>
      <p:pic>
        <p:nvPicPr>
          <p:cNvPr id="20" name="Imagem 19" descr="DSC_240 peq r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195995"/>
            <a:ext cx="1475656" cy="9231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 tv sen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1196752"/>
            <a:ext cx="2448272" cy="1842033"/>
          </a:xfrm>
          <a:prstGeom prst="rect">
            <a:avLst/>
          </a:prstGeom>
        </p:spPr>
      </p:pic>
      <p:pic>
        <p:nvPicPr>
          <p:cNvPr id="3" name="Imagem 2" descr="foto tv sena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5796" y="3429000"/>
            <a:ext cx="3672408" cy="275076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403648" y="395372"/>
            <a:ext cx="60486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PROGRAMA ESPAÇO CULTURAL DA TV SENADO</a:t>
            </a:r>
          </a:p>
          <a:p>
            <a:pPr algn="ctr"/>
            <a:r>
              <a:rPr lang="en-US" sz="1600" dirty="0" err="1">
                <a:latin typeface="Arial Rounded MT Bold" panose="020F0704030504030204" pitchFamily="34" charset="77"/>
              </a:rPr>
              <a:t>Gravado</a:t>
            </a:r>
            <a:r>
              <a:rPr lang="en-US" sz="1600" dirty="0">
                <a:latin typeface="Arial Rounded MT Bold" panose="020F0704030504030204" pitchFamily="34" charset="77"/>
              </a:rPr>
              <a:t> no </a:t>
            </a:r>
            <a:r>
              <a:rPr lang="en-US" sz="1600" dirty="0" err="1">
                <a:latin typeface="Arial Rounded MT Bold" panose="020F0704030504030204" pitchFamily="34" charset="77"/>
              </a:rPr>
              <a:t>acústico</a:t>
            </a:r>
            <a:r>
              <a:rPr lang="en-US" sz="1600" dirty="0">
                <a:latin typeface="Arial Rounded MT Bold" panose="020F0704030504030204" pitchFamily="34" charset="77"/>
              </a:rPr>
              <a:t> Rolla </a:t>
            </a:r>
            <a:r>
              <a:rPr lang="en-US" sz="1600" dirty="0" err="1">
                <a:latin typeface="Arial Rounded MT Bold" panose="020F0704030504030204" pitchFamily="34" charset="77"/>
              </a:rPr>
              <a:t>Pedra</a:t>
            </a:r>
            <a:r>
              <a:rPr lang="en-US" sz="1600" dirty="0">
                <a:latin typeface="Arial Rounded MT Bold" panose="020F0704030504030204" pitchFamily="34" charset="77"/>
              </a:rPr>
              <a:t> - 2012</a:t>
            </a:r>
            <a:endParaRPr lang="pt-BR" sz="1600" dirty="0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">
            <a:extLst>
              <a:ext uri="{FF2B5EF4-FFF2-40B4-BE49-F238E27FC236}">
                <a16:creationId xmlns:a16="http://schemas.microsoft.com/office/drawing/2014/main" id="{66C2757B-E009-B242-846B-ED768C540107}"/>
              </a:ext>
            </a:extLst>
          </p:cNvPr>
          <p:cNvSpPr txBox="1"/>
          <p:nvPr/>
        </p:nvSpPr>
        <p:spPr>
          <a:xfrm>
            <a:off x="1187624" y="3013501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latin typeface="Arial Rounded MT Bold" panose="020F0704030504030204" pitchFamily="34" charset="77"/>
              </a:rPr>
              <a:t>PRÊMIOS</a:t>
            </a:r>
          </a:p>
        </p:txBody>
      </p:sp>
    </p:spTree>
    <p:extLst>
      <p:ext uri="{BB962C8B-B14F-4D97-AF65-F5344CB8AC3E}">
        <p14:creationId xmlns:p14="http://schemas.microsoft.com/office/powerpoint/2010/main" val="1951184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692696"/>
            <a:ext cx="87849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Celso Salim e o Big City Blues: toda qualidade do blues nacional</a:t>
            </a:r>
            <a:br>
              <a:rPr lang="pt-BR" sz="1000" dirty="0">
                <a:latin typeface="Baskerville Old Face" pitchFamily="18" charset="0"/>
              </a:rPr>
            </a:br>
            <a:br>
              <a:rPr lang="pt-BR" sz="1000" dirty="0">
                <a:latin typeface="Baskerville Old Face" pitchFamily="18" charset="0"/>
              </a:rPr>
            </a:br>
            <a:r>
              <a:rPr lang="pt-BR" sz="1000" dirty="0">
                <a:latin typeface="Baskerville Old Face" pitchFamily="18" charset="0"/>
              </a:rPr>
              <a:t>Celso Salim é um dos músicos mais competentes do Brasil e tem feito grandes trabalhos musicais, seja em participações com outros músicos ou em projetos solo. Formado pela </a:t>
            </a:r>
            <a:r>
              <a:rPr lang="pt-BR" sz="1000" dirty="0" err="1">
                <a:latin typeface="Baskerville Old Face" pitchFamily="18" charset="0"/>
              </a:rPr>
              <a:t>Musicians</a:t>
            </a:r>
            <a:r>
              <a:rPr lang="pt-BR" sz="1000" dirty="0">
                <a:latin typeface="Baskerville Old Face" pitchFamily="18" charset="0"/>
              </a:rPr>
              <a:t> </a:t>
            </a:r>
            <a:r>
              <a:rPr lang="pt-BR" sz="1000" dirty="0" err="1">
                <a:latin typeface="Baskerville Old Face" pitchFamily="18" charset="0"/>
              </a:rPr>
              <a:t>Institute</a:t>
            </a:r>
            <a:r>
              <a:rPr lang="pt-BR" sz="1000" dirty="0">
                <a:latin typeface="Baskerville Old Face" pitchFamily="18" charset="0"/>
              </a:rPr>
              <a:t>, em Hollywood, ele terminou seu curso sendo condecorado no final do curso, como o melhor aluno do ano, na época 1999. Salim não é apenas um grande guitarrista de blues, suas influencias vão além e entram no campo do country e do jazz, resultando em um guitarrista fluente e versátil tecnicamente, e também como compositor.</a:t>
            </a:r>
            <a:br>
              <a:rPr lang="pt-BR" sz="1000" dirty="0">
                <a:latin typeface="Baskerville Old Face" pitchFamily="18" charset="0"/>
              </a:rPr>
            </a:br>
            <a:br>
              <a:rPr lang="pt-BR" sz="1000" dirty="0">
                <a:latin typeface="Baskerville Old Face" pitchFamily="18" charset="0"/>
              </a:rPr>
            </a:br>
            <a:r>
              <a:rPr lang="pt-BR" sz="1000" dirty="0">
                <a:latin typeface="Baskerville Old Face" pitchFamily="18" charset="0"/>
              </a:rPr>
              <a:t>Nos dois primeiros álbuns, </a:t>
            </a:r>
            <a:r>
              <a:rPr lang="pt-BR" sz="1000" b="1" dirty="0" err="1">
                <a:latin typeface="Baskerville Old Face" pitchFamily="18" charset="0"/>
              </a:rPr>
              <a:t>Lucky</a:t>
            </a:r>
            <a:r>
              <a:rPr lang="pt-BR" sz="1000" b="1" dirty="0">
                <a:latin typeface="Baskerville Old Face" pitchFamily="18" charset="0"/>
              </a:rPr>
              <a:t> Boy (2001)</a:t>
            </a:r>
            <a:r>
              <a:rPr lang="pt-BR" sz="1000" dirty="0">
                <a:latin typeface="Baskerville Old Face" pitchFamily="18" charset="0"/>
              </a:rPr>
              <a:t> e </a:t>
            </a:r>
            <a:r>
              <a:rPr lang="pt-BR" sz="1000" b="1" dirty="0" err="1">
                <a:latin typeface="Baskerville Old Face" pitchFamily="18" charset="0"/>
              </a:rPr>
              <a:t>Going</a:t>
            </a:r>
            <a:r>
              <a:rPr lang="pt-BR" sz="1000" b="1" dirty="0">
                <a:latin typeface="Baskerville Old Face" pitchFamily="18" charset="0"/>
              </a:rPr>
              <a:t> Out </a:t>
            </a:r>
            <a:r>
              <a:rPr lang="pt-BR" sz="1000" b="1" dirty="0" err="1">
                <a:latin typeface="Baskerville Old Face" pitchFamily="18" charset="0"/>
              </a:rPr>
              <a:t>Tonight</a:t>
            </a:r>
            <a:r>
              <a:rPr lang="pt-BR" sz="1000" b="1" dirty="0">
                <a:latin typeface="Baskerville Old Face" pitchFamily="18" charset="0"/>
              </a:rPr>
              <a:t> (2003)</a:t>
            </a:r>
            <a:r>
              <a:rPr lang="pt-BR" sz="1000" dirty="0">
                <a:latin typeface="Baskerville Old Face" pitchFamily="18" charset="0"/>
              </a:rPr>
              <a:t>, Salim incorporou outras influências ao blues, como o rock, o country e o soul, agora em </a:t>
            </a:r>
            <a:r>
              <a:rPr lang="pt-BR" sz="1000" b="1" dirty="0">
                <a:latin typeface="Baskerville Old Face" pitchFamily="18" charset="0"/>
              </a:rPr>
              <a:t>Big City Blues (2007)</a:t>
            </a:r>
            <a:r>
              <a:rPr lang="pt-BR" sz="1000" dirty="0">
                <a:latin typeface="Baskerville Old Face" pitchFamily="18" charset="0"/>
              </a:rPr>
              <a:t>, o guitarrista deixa tudo isso de lado e foca somente o blues e traz para o álbum um repertório formado por 12 composições de autoria própria e uma releitura. As novidades não param por ai, Salim também contou com uma turma da pesada, como Rodrigo Mantovani (baixo), Jason </a:t>
            </a:r>
            <a:r>
              <a:rPr lang="pt-BR" sz="1000" dirty="0" err="1">
                <a:latin typeface="Baskerville Old Face" pitchFamily="18" charset="0"/>
              </a:rPr>
              <a:t>Sterling</a:t>
            </a:r>
            <a:r>
              <a:rPr lang="pt-BR" sz="1000" dirty="0">
                <a:latin typeface="Baskerville Old Face" pitchFamily="18" charset="0"/>
              </a:rPr>
              <a:t> (bateria) e as participações de Ari </a:t>
            </a:r>
            <a:r>
              <a:rPr lang="pt-BR" sz="1000" dirty="0" err="1">
                <a:latin typeface="Baskerville Old Face" pitchFamily="18" charset="0"/>
              </a:rPr>
              <a:t>Borger</a:t>
            </a:r>
            <a:r>
              <a:rPr lang="pt-BR" sz="1000" dirty="0">
                <a:latin typeface="Baskerville Old Face" pitchFamily="18" charset="0"/>
              </a:rPr>
              <a:t> (piano), Igor Prado (guitarra), Sérgio Duarte (</a:t>
            </a:r>
            <a:r>
              <a:rPr lang="pt-BR" sz="1000" dirty="0" err="1">
                <a:latin typeface="Baskerville Old Face" pitchFamily="18" charset="0"/>
              </a:rPr>
              <a:t>harmonica</a:t>
            </a:r>
            <a:r>
              <a:rPr lang="pt-BR" sz="1000" dirty="0">
                <a:latin typeface="Baskerville Old Face" pitchFamily="18" charset="0"/>
              </a:rPr>
              <a:t>), Flávio Naves (</a:t>
            </a:r>
            <a:r>
              <a:rPr lang="pt-BR" sz="1000" dirty="0" err="1">
                <a:latin typeface="Baskerville Old Face" pitchFamily="18" charset="0"/>
              </a:rPr>
              <a:t>Hammond</a:t>
            </a:r>
            <a:r>
              <a:rPr lang="pt-BR" sz="1000" dirty="0">
                <a:latin typeface="Baskerville Old Face" pitchFamily="18" charset="0"/>
              </a:rPr>
              <a:t>), </a:t>
            </a:r>
            <a:r>
              <a:rPr lang="pt-BR" sz="1000" dirty="0" err="1">
                <a:latin typeface="Baskerville Old Face" pitchFamily="18" charset="0"/>
              </a:rPr>
              <a:t>Dillo</a:t>
            </a:r>
            <a:r>
              <a:rPr lang="pt-BR" sz="1000" dirty="0">
                <a:latin typeface="Baskerville Old Face" pitchFamily="18" charset="0"/>
              </a:rPr>
              <a:t> D’Araújo (guitarra), Adriano </a:t>
            </a:r>
            <a:r>
              <a:rPr lang="pt-BR" sz="1000" dirty="0" err="1">
                <a:latin typeface="Baskerville Old Face" pitchFamily="18" charset="0"/>
              </a:rPr>
              <a:t>Grineberg</a:t>
            </a:r>
            <a:r>
              <a:rPr lang="pt-BR" sz="1000" dirty="0">
                <a:latin typeface="Baskerville Old Face" pitchFamily="18" charset="0"/>
              </a:rPr>
              <a:t> (Rhodes), Rafael Cury (vocal), </a:t>
            </a:r>
            <a:r>
              <a:rPr lang="pt-BR" sz="1000" dirty="0" err="1">
                <a:latin typeface="Baskerville Old Face" pitchFamily="18" charset="0"/>
              </a:rPr>
              <a:t>Indianna</a:t>
            </a:r>
            <a:r>
              <a:rPr lang="pt-BR" sz="1000" dirty="0">
                <a:latin typeface="Baskerville Old Face" pitchFamily="18" charset="0"/>
              </a:rPr>
              <a:t> </a:t>
            </a:r>
            <a:r>
              <a:rPr lang="pt-BR" sz="1000" dirty="0" err="1">
                <a:latin typeface="Baskerville Old Face" pitchFamily="18" charset="0"/>
              </a:rPr>
              <a:t>Nomma</a:t>
            </a:r>
            <a:r>
              <a:rPr lang="pt-BR" sz="1000" dirty="0">
                <a:latin typeface="Baskerville Old Face" pitchFamily="18" charset="0"/>
              </a:rPr>
              <a:t> e Thais </a:t>
            </a:r>
            <a:r>
              <a:rPr lang="pt-BR" sz="1000" dirty="0" err="1">
                <a:latin typeface="Baskerville Old Face" pitchFamily="18" charset="0"/>
              </a:rPr>
              <a:t>Uessugui</a:t>
            </a:r>
            <a:r>
              <a:rPr lang="pt-BR" sz="1000" dirty="0">
                <a:latin typeface="Baskerville Old Face" pitchFamily="18" charset="0"/>
              </a:rPr>
              <a:t> (</a:t>
            </a:r>
            <a:r>
              <a:rPr lang="pt-BR" sz="1000" dirty="0" err="1">
                <a:latin typeface="Baskerville Old Face" pitchFamily="18" charset="0"/>
              </a:rPr>
              <a:t>backing</a:t>
            </a:r>
            <a:r>
              <a:rPr lang="pt-BR" sz="1000" dirty="0">
                <a:latin typeface="Baskerville Old Face" pitchFamily="18" charset="0"/>
              </a:rPr>
              <a:t> </a:t>
            </a:r>
            <a:r>
              <a:rPr lang="pt-BR" sz="1000" dirty="0" err="1">
                <a:latin typeface="Baskerville Old Face" pitchFamily="18" charset="0"/>
              </a:rPr>
              <a:t>vocals</a:t>
            </a:r>
            <a:r>
              <a:rPr lang="pt-BR" sz="1000" dirty="0">
                <a:latin typeface="Baskerville Old Face" pitchFamily="18" charset="0"/>
              </a:rPr>
              <a:t>). No final da postagem, segue a lista completa e detalhada da participação de cada um.</a:t>
            </a:r>
            <a:br>
              <a:rPr lang="pt-BR" sz="1000" dirty="0">
                <a:latin typeface="Baskerville Old Face" pitchFamily="18" charset="0"/>
              </a:rPr>
            </a:br>
            <a:br>
              <a:rPr lang="pt-BR" sz="1000" dirty="0">
                <a:latin typeface="Baskerville Old Face" pitchFamily="18" charset="0"/>
              </a:rPr>
            </a:br>
            <a:r>
              <a:rPr lang="pt-BR" sz="1000" b="1" dirty="0">
                <a:latin typeface="Baskerville Old Face" pitchFamily="18" charset="0"/>
              </a:rPr>
              <a:t>Big City Blues (2007)</a:t>
            </a:r>
            <a:r>
              <a:rPr lang="pt-BR" sz="1000" dirty="0">
                <a:latin typeface="Baskerville Old Face" pitchFamily="18" charset="0"/>
              </a:rPr>
              <a:t> é o tipo do álbum que certamente vai agradar os </a:t>
            </a:r>
            <a:r>
              <a:rPr lang="pt-BR" sz="1000" dirty="0" err="1">
                <a:latin typeface="Baskerville Old Face" pitchFamily="18" charset="0"/>
              </a:rPr>
              <a:t>bluseiros</a:t>
            </a:r>
            <a:r>
              <a:rPr lang="pt-BR" sz="1000" dirty="0">
                <a:latin typeface="Baskerville Old Face" pitchFamily="18" charset="0"/>
              </a:rPr>
              <a:t>. Um trabalho impecável e que merece todo nosso reconhecimento, Salim como sempre esbanja versatilidade e técnica, mesclando solos precisos e slides perfeitos, os músicos que participam também contribuem grandemente. Como disse anteriormente, o repertório é formado de doze canções próprias e uma releitura. </a:t>
            </a:r>
            <a:br>
              <a:rPr lang="pt-BR" sz="1000" dirty="0">
                <a:latin typeface="Baskerville Old Face" pitchFamily="18" charset="0"/>
              </a:rPr>
            </a:br>
            <a:br>
              <a:rPr lang="pt-BR" sz="1000" dirty="0">
                <a:latin typeface="Baskerville Old Face" pitchFamily="18" charset="0"/>
              </a:rPr>
            </a:br>
            <a:r>
              <a:rPr lang="pt-BR" sz="1000" dirty="0">
                <a:latin typeface="Baskerville Old Face" pitchFamily="18" charset="0"/>
              </a:rPr>
              <a:t>Destaque para </a:t>
            </a:r>
            <a:r>
              <a:rPr lang="pt-BR" sz="1000" b="1" i="1" dirty="0">
                <a:latin typeface="Baskerville Old Face" pitchFamily="18" charset="0"/>
              </a:rPr>
              <a:t>“Best </a:t>
            </a:r>
            <a:r>
              <a:rPr lang="pt-BR" sz="1000" b="1" i="1" dirty="0" err="1">
                <a:latin typeface="Baskerville Old Face" pitchFamily="18" charset="0"/>
              </a:rPr>
              <a:t>Cheater</a:t>
            </a:r>
            <a:r>
              <a:rPr lang="pt-BR" sz="1000" b="1" i="1" dirty="0">
                <a:latin typeface="Baskerville Old Face" pitchFamily="18" charset="0"/>
              </a:rPr>
              <a:t> in </a:t>
            </a:r>
            <a:r>
              <a:rPr lang="pt-BR" sz="1000" b="1" i="1" dirty="0" err="1">
                <a:latin typeface="Baskerville Old Face" pitchFamily="18" charset="0"/>
              </a:rPr>
              <a:t>Town</a:t>
            </a:r>
            <a:r>
              <a:rPr lang="pt-BR" sz="1000" b="1" i="1" dirty="0">
                <a:latin typeface="Baskerville Old Face" pitchFamily="18" charset="0"/>
              </a:rPr>
              <a:t>”</a:t>
            </a:r>
            <a:r>
              <a:rPr lang="pt-BR" sz="1000" dirty="0">
                <a:latin typeface="Baskerville Old Face" pitchFamily="18" charset="0"/>
              </a:rPr>
              <a:t>, que traz Celso Salim soltando a voz, com Ari </a:t>
            </a:r>
            <a:r>
              <a:rPr lang="pt-BR" sz="1000" dirty="0" err="1">
                <a:latin typeface="Baskerville Old Face" pitchFamily="18" charset="0"/>
              </a:rPr>
              <a:t>Borger</a:t>
            </a:r>
            <a:r>
              <a:rPr lang="pt-BR" sz="1000" dirty="0">
                <a:latin typeface="Baskerville Old Face" pitchFamily="18" charset="0"/>
              </a:rPr>
              <a:t> no piano e Sergio Duarte na gaita fazendo um solo bem inspirado. Na </a:t>
            </a:r>
            <a:r>
              <a:rPr lang="pt-BR" sz="1000" dirty="0" err="1">
                <a:latin typeface="Baskerville Old Face" pitchFamily="18" charset="0"/>
              </a:rPr>
              <a:t>sequencia</a:t>
            </a:r>
            <a:r>
              <a:rPr lang="pt-BR" sz="1000" dirty="0">
                <a:latin typeface="Baskerville Old Face" pitchFamily="18" charset="0"/>
              </a:rPr>
              <a:t> a viciante </a:t>
            </a:r>
            <a:r>
              <a:rPr lang="pt-BR" sz="1000" b="1" i="1" dirty="0">
                <a:latin typeface="Baskerville Old Face" pitchFamily="18" charset="0"/>
              </a:rPr>
              <a:t>“</a:t>
            </a:r>
            <a:r>
              <a:rPr lang="pt-BR" sz="1000" b="1" i="1" dirty="0" err="1">
                <a:latin typeface="Baskerville Old Face" pitchFamily="18" charset="0"/>
              </a:rPr>
              <a:t>Truthful</a:t>
            </a:r>
            <a:r>
              <a:rPr lang="pt-BR" sz="1000" b="1" i="1" dirty="0">
                <a:latin typeface="Baskerville Old Face" pitchFamily="18" charset="0"/>
              </a:rPr>
              <a:t> </a:t>
            </a:r>
            <a:r>
              <a:rPr lang="pt-BR" sz="1000" b="1" i="1" dirty="0" err="1">
                <a:latin typeface="Baskerville Old Face" pitchFamily="18" charset="0"/>
              </a:rPr>
              <a:t>Liars</a:t>
            </a:r>
            <a:r>
              <a:rPr lang="pt-BR" sz="1000" b="1" i="1" dirty="0">
                <a:latin typeface="Baskerville Old Face" pitchFamily="18" charset="0"/>
              </a:rPr>
              <a:t>”</a:t>
            </a:r>
            <a:r>
              <a:rPr lang="pt-BR" sz="1000" dirty="0">
                <a:latin typeface="Baskerville Old Face" pitchFamily="18" charset="0"/>
              </a:rPr>
              <a:t>, com uma levada característica do blues, com Salim novamente nos vocais e solando muito, destaque o órgão tocado por Flávio Naves, que anteriormente cheguei a pensar que fosse tocado por Ari </a:t>
            </a:r>
            <a:r>
              <a:rPr lang="pt-BR" sz="1000" dirty="0" err="1">
                <a:latin typeface="Baskerville Old Face" pitchFamily="18" charset="0"/>
              </a:rPr>
              <a:t>Borger</a:t>
            </a:r>
            <a:r>
              <a:rPr lang="pt-BR" sz="1000" dirty="0">
                <a:latin typeface="Baskerville Old Face" pitchFamily="18" charset="0"/>
              </a:rPr>
              <a:t>, que também participa da música, mais tocando piano. </a:t>
            </a:r>
            <a:r>
              <a:rPr lang="pt-BR" sz="1000" b="1" i="1" dirty="0">
                <a:latin typeface="Baskerville Old Face" pitchFamily="18" charset="0"/>
              </a:rPr>
              <a:t>“Big City Blues” </a:t>
            </a:r>
            <a:r>
              <a:rPr lang="pt-BR" sz="1000" dirty="0">
                <a:latin typeface="Baskerville Old Face" pitchFamily="18" charset="0"/>
              </a:rPr>
              <a:t>é outra composição que merece destaque e conta com a participação do Rafael Cury nos vocais. </a:t>
            </a:r>
            <a:br>
              <a:rPr lang="pt-BR" sz="1000" dirty="0">
                <a:latin typeface="Baskerville Old Face" pitchFamily="18" charset="0"/>
              </a:rPr>
            </a:br>
            <a:br>
              <a:rPr lang="pt-BR" sz="1000" dirty="0">
                <a:latin typeface="Baskerville Old Face" pitchFamily="18" charset="0"/>
              </a:rPr>
            </a:br>
            <a:r>
              <a:rPr lang="pt-BR" sz="1000" dirty="0">
                <a:latin typeface="Baskerville Old Face" pitchFamily="18" charset="0"/>
              </a:rPr>
              <a:t>A música em si é perfeita, com uma levada cadenciada e diferenciada pelo uso do </a:t>
            </a:r>
            <a:r>
              <a:rPr lang="pt-BR" sz="1000" dirty="0" err="1">
                <a:latin typeface="Baskerville Old Face" pitchFamily="18" charset="0"/>
              </a:rPr>
              <a:t>mandolin</a:t>
            </a:r>
            <a:r>
              <a:rPr lang="pt-BR" sz="1000" dirty="0">
                <a:latin typeface="Baskerville Old Face" pitchFamily="18" charset="0"/>
              </a:rPr>
              <a:t>, tocado por Salim. </a:t>
            </a:r>
            <a:r>
              <a:rPr lang="pt-BR" sz="1000" b="1" i="1" dirty="0">
                <a:latin typeface="Baskerville Old Face" pitchFamily="18" charset="0"/>
              </a:rPr>
              <a:t>“</a:t>
            </a:r>
            <a:r>
              <a:rPr lang="pt-BR" sz="1000" b="1" i="1" dirty="0" err="1">
                <a:latin typeface="Baskerville Old Face" pitchFamily="18" charset="0"/>
              </a:rPr>
              <a:t>Sweet</a:t>
            </a:r>
            <a:r>
              <a:rPr lang="pt-BR" sz="1000" b="1" i="1" dirty="0">
                <a:latin typeface="Baskerville Old Face" pitchFamily="18" charset="0"/>
              </a:rPr>
              <a:t> </a:t>
            </a:r>
            <a:r>
              <a:rPr lang="pt-BR" sz="1000" b="1" i="1" dirty="0" err="1">
                <a:latin typeface="Baskerville Old Face" pitchFamily="18" charset="0"/>
              </a:rPr>
              <a:t>Lovin</a:t>
            </a:r>
            <a:r>
              <a:rPr lang="pt-BR" sz="1000" b="1" i="1" dirty="0">
                <a:latin typeface="Baskerville Old Face" pitchFamily="18" charset="0"/>
              </a:rPr>
              <a:t>' Queen”</a:t>
            </a:r>
            <a:r>
              <a:rPr lang="pt-BR" sz="1000" dirty="0">
                <a:latin typeface="Baskerville Old Face" pitchFamily="18" charset="0"/>
              </a:rPr>
              <a:t> tem uma levada arrastada, um blues suave e cheio de emoção, novamente com a participação da gaita precisa de Sérgio Duarte e o piano inconfundível de Ari </a:t>
            </a:r>
            <a:r>
              <a:rPr lang="pt-BR" sz="1000" dirty="0" err="1">
                <a:latin typeface="Baskerville Old Face" pitchFamily="18" charset="0"/>
              </a:rPr>
              <a:t>Borger</a:t>
            </a:r>
            <a:r>
              <a:rPr lang="pt-BR" sz="1000" dirty="0">
                <a:latin typeface="Baskerville Old Face" pitchFamily="18" charset="0"/>
              </a:rPr>
              <a:t>. A única releitura do álbum fica por conta da canção </a:t>
            </a:r>
            <a:r>
              <a:rPr lang="pt-BR" sz="1000" b="1" i="1" dirty="0">
                <a:latin typeface="Baskerville Old Face" pitchFamily="18" charset="0"/>
              </a:rPr>
              <a:t>“</a:t>
            </a:r>
            <a:r>
              <a:rPr lang="pt-BR" sz="1000" b="1" i="1" dirty="0" err="1">
                <a:latin typeface="Baskerville Old Face" pitchFamily="18" charset="0"/>
              </a:rPr>
              <a:t>If</a:t>
            </a:r>
            <a:r>
              <a:rPr lang="pt-BR" sz="1000" b="1" i="1" dirty="0">
                <a:latin typeface="Baskerville Old Face" pitchFamily="18" charset="0"/>
              </a:rPr>
              <a:t> </a:t>
            </a:r>
            <a:r>
              <a:rPr lang="pt-BR" sz="1000" b="1" i="1" dirty="0" err="1">
                <a:latin typeface="Baskerville Old Face" pitchFamily="18" charset="0"/>
              </a:rPr>
              <a:t>The</a:t>
            </a:r>
            <a:r>
              <a:rPr lang="pt-BR" sz="1000" b="1" i="1" dirty="0">
                <a:latin typeface="Baskerville Old Face" pitchFamily="18" charset="0"/>
              </a:rPr>
              <a:t> </a:t>
            </a:r>
            <a:r>
              <a:rPr lang="pt-BR" sz="1000" b="1" i="1" dirty="0" err="1">
                <a:latin typeface="Baskerville Old Face" pitchFamily="18" charset="0"/>
              </a:rPr>
              <a:t>Sea</a:t>
            </a:r>
            <a:r>
              <a:rPr lang="pt-BR" sz="1000" b="1" i="1" dirty="0">
                <a:latin typeface="Baskerville Old Face" pitchFamily="18" charset="0"/>
              </a:rPr>
              <a:t> </a:t>
            </a:r>
            <a:r>
              <a:rPr lang="pt-BR" sz="1000" b="1" i="1" dirty="0" err="1">
                <a:latin typeface="Baskerville Old Face" pitchFamily="18" charset="0"/>
              </a:rPr>
              <a:t>was</a:t>
            </a:r>
            <a:r>
              <a:rPr lang="pt-BR" sz="1000" b="1" i="1" dirty="0">
                <a:latin typeface="Baskerville Old Face" pitchFamily="18" charset="0"/>
              </a:rPr>
              <a:t> </a:t>
            </a:r>
            <a:r>
              <a:rPr lang="pt-BR" sz="1000" b="1" i="1" dirty="0" err="1">
                <a:latin typeface="Baskerville Old Face" pitchFamily="18" charset="0"/>
              </a:rPr>
              <a:t>Whiskey</a:t>
            </a:r>
            <a:r>
              <a:rPr lang="pt-BR" sz="1000" b="1" i="1" dirty="0">
                <a:latin typeface="Baskerville Old Face" pitchFamily="18" charset="0"/>
              </a:rPr>
              <a:t>”</a:t>
            </a:r>
            <a:r>
              <a:rPr lang="pt-BR" sz="1000" dirty="0">
                <a:latin typeface="Baskerville Old Face" pitchFamily="18" charset="0"/>
              </a:rPr>
              <a:t> de </a:t>
            </a:r>
            <a:r>
              <a:rPr lang="pt-BR" sz="1000" dirty="0" err="1">
                <a:latin typeface="Baskerville Old Face" pitchFamily="18" charset="0"/>
              </a:rPr>
              <a:t>Willie</a:t>
            </a:r>
            <a:r>
              <a:rPr lang="pt-BR" sz="1000" dirty="0">
                <a:latin typeface="Baskerville Old Face" pitchFamily="18" charset="0"/>
              </a:rPr>
              <a:t> </a:t>
            </a:r>
            <a:r>
              <a:rPr lang="pt-BR" sz="1000" dirty="0" err="1">
                <a:latin typeface="Baskerville Old Face" pitchFamily="18" charset="0"/>
              </a:rPr>
              <a:t>Dixone</a:t>
            </a:r>
            <a:r>
              <a:rPr lang="pt-BR" sz="1000" dirty="0">
                <a:latin typeface="Baskerville Old Face" pitchFamily="18" charset="0"/>
              </a:rPr>
              <a:t> Leonard </a:t>
            </a:r>
            <a:r>
              <a:rPr lang="pt-BR" sz="1000" dirty="0" err="1">
                <a:latin typeface="Baskerville Old Face" pitchFamily="18" charset="0"/>
              </a:rPr>
              <a:t>Caston</a:t>
            </a:r>
            <a:r>
              <a:rPr lang="pt-BR" sz="1000" dirty="0">
                <a:latin typeface="Baskerville Old Face" pitchFamily="18" charset="0"/>
              </a:rPr>
              <a:t>. Na </a:t>
            </a:r>
            <a:r>
              <a:rPr lang="pt-BR" sz="1000" dirty="0" err="1">
                <a:latin typeface="Baskerville Old Face" pitchFamily="18" charset="0"/>
              </a:rPr>
              <a:t>sequencia</a:t>
            </a:r>
            <a:r>
              <a:rPr lang="pt-BR" sz="1000" dirty="0">
                <a:latin typeface="Baskerville Old Face" pitchFamily="18" charset="0"/>
              </a:rPr>
              <a:t> o álbum apresenta outras canções excelentes </a:t>
            </a:r>
            <a:r>
              <a:rPr lang="pt-BR" sz="1000" dirty="0" err="1">
                <a:latin typeface="Baskerville Old Face" pitchFamily="18" charset="0"/>
              </a:rPr>
              <a:t>como</a:t>
            </a:r>
            <a:r>
              <a:rPr lang="pt-BR" sz="1000" b="1" i="1" dirty="0" err="1">
                <a:latin typeface="Baskerville Old Face" pitchFamily="18" charset="0"/>
              </a:rPr>
              <a:t>“Backdoor</a:t>
            </a:r>
            <a:r>
              <a:rPr lang="pt-BR" sz="1000" b="1" i="1" dirty="0">
                <a:latin typeface="Baskerville Old Face" pitchFamily="18" charset="0"/>
              </a:rPr>
              <a:t> </a:t>
            </a:r>
            <a:r>
              <a:rPr lang="pt-BR" sz="1000" b="1" i="1" dirty="0" err="1">
                <a:latin typeface="Baskerville Old Face" pitchFamily="18" charset="0"/>
              </a:rPr>
              <a:t>Loverman</a:t>
            </a:r>
            <a:r>
              <a:rPr lang="pt-BR" sz="1000" b="1" i="1" dirty="0">
                <a:latin typeface="Baskerville Old Face" pitchFamily="18" charset="0"/>
              </a:rPr>
              <a:t>”</a:t>
            </a:r>
            <a:r>
              <a:rPr lang="pt-BR" sz="1000" dirty="0">
                <a:latin typeface="Baskerville Old Face" pitchFamily="18" charset="0"/>
              </a:rPr>
              <a:t>, </a:t>
            </a:r>
            <a:r>
              <a:rPr lang="pt-BR" sz="1000" b="1" i="1" dirty="0">
                <a:latin typeface="Baskerville Old Face" pitchFamily="18" charset="0"/>
              </a:rPr>
              <a:t>“</a:t>
            </a:r>
            <a:r>
              <a:rPr lang="pt-BR" sz="1000" b="1" i="1" dirty="0" err="1">
                <a:latin typeface="Baskerville Old Face" pitchFamily="18" charset="0"/>
              </a:rPr>
              <a:t>Hangin</a:t>
            </a:r>
            <a:r>
              <a:rPr lang="pt-BR" sz="1000" b="1" i="1" dirty="0">
                <a:latin typeface="Baskerville Old Face" pitchFamily="18" charset="0"/>
              </a:rPr>
              <a:t>' Out </a:t>
            </a:r>
            <a:r>
              <a:rPr lang="pt-BR" sz="1000" b="1" i="1" dirty="0" err="1">
                <a:latin typeface="Baskerville Old Face" pitchFamily="18" charset="0"/>
              </a:rPr>
              <a:t>With</a:t>
            </a:r>
            <a:r>
              <a:rPr lang="pt-BR" sz="1000" b="1" i="1" dirty="0">
                <a:latin typeface="Baskerville Old Face" pitchFamily="18" charset="0"/>
              </a:rPr>
              <a:t> </a:t>
            </a:r>
            <a:r>
              <a:rPr lang="pt-BR" sz="1000" b="1" i="1" dirty="0" err="1">
                <a:latin typeface="Baskerville Old Face" pitchFamily="18" charset="0"/>
              </a:rPr>
              <a:t>Mr</a:t>
            </a:r>
            <a:r>
              <a:rPr lang="pt-BR" sz="1000" b="1" i="1" dirty="0">
                <a:latin typeface="Baskerville Old Face" pitchFamily="18" charset="0"/>
              </a:rPr>
              <a:t> </a:t>
            </a:r>
            <a:r>
              <a:rPr lang="pt-BR" sz="1000" b="1" i="1" dirty="0" err="1">
                <a:latin typeface="Baskerville Old Face" pitchFamily="18" charset="0"/>
              </a:rPr>
              <a:t>Daniels</a:t>
            </a:r>
            <a:r>
              <a:rPr lang="pt-BR" sz="1000" b="1" i="1" dirty="0">
                <a:latin typeface="Baskerville Old Face" pitchFamily="18" charset="0"/>
              </a:rPr>
              <a:t>”</a:t>
            </a:r>
            <a:r>
              <a:rPr lang="pt-BR" sz="1000" dirty="0">
                <a:latin typeface="Baskerville Old Face" pitchFamily="18" charset="0"/>
              </a:rPr>
              <a:t> e </a:t>
            </a:r>
            <a:r>
              <a:rPr lang="pt-BR" sz="1000" b="1" i="1" dirty="0">
                <a:latin typeface="Baskerville Old Face" pitchFamily="18" charset="0"/>
              </a:rPr>
              <a:t>“1000 Miles Blues”</a:t>
            </a:r>
            <a:r>
              <a:rPr lang="pt-BR" sz="1000" dirty="0">
                <a:latin typeface="Baskerville Old Face" pitchFamily="18" charset="0"/>
              </a:rPr>
              <a:t>.</a:t>
            </a:r>
            <a:br>
              <a:rPr lang="pt-BR" sz="1000" dirty="0">
                <a:latin typeface="Baskerville Old Face" pitchFamily="18" charset="0"/>
              </a:rPr>
            </a:br>
            <a:br>
              <a:rPr lang="pt-BR" sz="1000" dirty="0">
                <a:latin typeface="Baskerville Old Face" pitchFamily="18" charset="0"/>
              </a:rPr>
            </a:br>
            <a:r>
              <a:rPr lang="pt-BR" sz="1000" b="1" dirty="0">
                <a:latin typeface="Baskerville Old Face" pitchFamily="18" charset="0"/>
              </a:rPr>
              <a:t>Big City Blues (2007</a:t>
            </a:r>
            <a:r>
              <a:rPr lang="pt-BR" sz="1000" dirty="0">
                <a:latin typeface="Baskerville Old Face" pitchFamily="18" charset="0"/>
              </a:rPr>
              <a:t>) pode ser considerado como um dos melhores álbuns do blues nacional, apesar das composições em inglês, o que na minha opinião não muda em nada, visto que foi um álbum gravado por músicos brasileiros. Em relação ao Salim, dispensa comentários, a primeira vez que ouvi ele tocar foi no Ari </a:t>
            </a:r>
            <a:r>
              <a:rPr lang="pt-BR" sz="1000" dirty="0" err="1">
                <a:latin typeface="Baskerville Old Face" pitchFamily="18" charset="0"/>
              </a:rPr>
              <a:t>Borger</a:t>
            </a:r>
            <a:r>
              <a:rPr lang="pt-BR" sz="1000" dirty="0">
                <a:latin typeface="Baskerville Old Face" pitchFamily="18" charset="0"/>
              </a:rPr>
              <a:t> </a:t>
            </a:r>
            <a:r>
              <a:rPr lang="pt-BR" sz="1000" dirty="0" err="1">
                <a:latin typeface="Baskerville Old Face" pitchFamily="18" charset="0"/>
              </a:rPr>
              <a:t>Quartet</a:t>
            </a:r>
            <a:r>
              <a:rPr lang="pt-BR" sz="1000" dirty="0">
                <a:latin typeface="Baskerville Old Face" pitchFamily="18" charset="0"/>
              </a:rPr>
              <a:t>, na ocasião já notei que era um musico diferenciado, e volto na questão inicial, quando disse que ele não era apenas um guitarrista de blues, prova disso é que ele toca jazz muito bem também. </a:t>
            </a:r>
            <a:br>
              <a:rPr lang="pt-BR" sz="1000" dirty="0">
                <a:latin typeface="Baskerville Old Face" pitchFamily="18" charset="0"/>
              </a:rPr>
            </a:br>
            <a:br>
              <a:rPr lang="pt-BR" sz="1000" dirty="0">
                <a:latin typeface="Baskerville Old Face" pitchFamily="18" charset="0"/>
              </a:rPr>
            </a:br>
            <a:r>
              <a:rPr lang="pt-BR" sz="1000" dirty="0">
                <a:latin typeface="Baskerville Old Face" pitchFamily="18" charset="0"/>
              </a:rPr>
              <a:t>Se você ainda não conhece o trabalho do Celso Salim, recomendo não apenas esse álbum, mais os outros trabalhos dele, principalmente com o pianista e organista Ari </a:t>
            </a:r>
            <a:r>
              <a:rPr lang="pt-BR" sz="1000" dirty="0" err="1">
                <a:latin typeface="Baskerville Old Face" pitchFamily="18" charset="0"/>
              </a:rPr>
              <a:t>Borger</a:t>
            </a:r>
            <a:r>
              <a:rPr lang="pt-BR" sz="1000" dirty="0">
                <a:latin typeface="Baskerville Old Face" pitchFamily="18" charset="0"/>
              </a:rPr>
              <a:t>, onde ele faz uma participação impecável. Fica a dica, de mais um músico excelente e que não a visibilidade que merece. </a:t>
            </a:r>
            <a:br>
              <a:rPr lang="pt-BR" sz="1000" dirty="0">
                <a:latin typeface="Baskerville Old Face" pitchFamily="18" charset="0"/>
              </a:rPr>
            </a:br>
            <a:br>
              <a:rPr lang="pt-BR" sz="1000" dirty="0">
                <a:latin typeface="Baskerville Old Face" pitchFamily="18" charset="0"/>
              </a:rPr>
            </a:br>
            <a:r>
              <a:rPr lang="pt-BR" sz="1000" dirty="0">
                <a:latin typeface="Baskerville Old Face" pitchFamily="18" charset="0"/>
              </a:rPr>
              <a:t>Boa Audição.</a:t>
            </a:r>
          </a:p>
          <a:p>
            <a:pPr algn="ctr"/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99592" y="26064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</a:rPr>
              <a:t>MATÉRIA SITE VIVAVIVER.COM.BR - 2011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180528" y="620688"/>
            <a:ext cx="87839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raraquara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013" y="1412776"/>
            <a:ext cx="3365891" cy="4392488"/>
          </a:xfrm>
          <a:prstGeom prst="rect">
            <a:avLst/>
          </a:prstGeom>
        </p:spPr>
      </p:pic>
      <p:pic>
        <p:nvPicPr>
          <p:cNvPr id="3" name="Imagem 2" descr="araraquara a C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4074" y="1772816"/>
            <a:ext cx="4704390" cy="36004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27584" y="40466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Baskerville Old Face" pitchFamily="18" charset="0"/>
              </a:rPr>
              <a:t>SESC ARARAQUARA – 2010</a:t>
            </a:r>
            <a:br>
              <a:rPr lang="pt-BR" dirty="0">
                <a:latin typeface="Baskerville Old Face" pitchFamily="18" charset="0"/>
              </a:rPr>
            </a:br>
            <a:r>
              <a:rPr lang="pt-BR" dirty="0">
                <a:latin typeface="Baskerville Old Face" pitchFamily="18" charset="0"/>
              </a:rPr>
              <a:t>Show com participação de Ari </a:t>
            </a:r>
            <a:r>
              <a:rPr lang="pt-BR" dirty="0" err="1">
                <a:latin typeface="Baskerville Old Face" pitchFamily="18" charset="0"/>
              </a:rPr>
              <a:t>Borger</a:t>
            </a:r>
            <a:endParaRPr lang="pt-BR" dirty="0">
              <a:latin typeface="Baskerville Old Face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67744" y="578551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Baskerville Old Face" pitchFamily="18" charset="0"/>
              </a:rPr>
              <a:t>Tribuna Imprensa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452320" y="537321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Baskerville Old Face" pitchFamily="18" charset="0"/>
              </a:rPr>
              <a:t>Folha da cidade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Bourbon st c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9772" y="1702063"/>
            <a:ext cx="3672408" cy="4328195"/>
          </a:xfrm>
          <a:prstGeom prst="rect">
            <a:avLst/>
          </a:prstGeom>
        </p:spPr>
      </p:pic>
      <p:pic>
        <p:nvPicPr>
          <p:cNvPr id="9" name="Imagem 8" descr="Bourbon+Street+Music+Club+bourbon_street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1045769"/>
            <a:ext cx="1152128" cy="512697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67544" y="404664"/>
            <a:ext cx="7776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LANÇAMENTO DO CD BIG CITY BLUES - 2007 </a:t>
            </a:r>
            <a:br>
              <a:rPr lang="en-US" dirty="0">
                <a:latin typeface="Arial Rounded MT Bold" panose="020F0704030504030204" pitchFamily="34" charset="77"/>
              </a:rPr>
            </a:br>
            <a:r>
              <a:rPr lang="en-US" sz="1600" dirty="0">
                <a:latin typeface="Arial Rounded MT Bold" panose="020F0704030504030204" pitchFamily="34" charset="77"/>
              </a:rPr>
              <a:t>Bourbon Street – São Paulo, SP</a:t>
            </a:r>
            <a:endParaRPr lang="pt-BR" dirty="0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Blues n Jazz c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900" y="1104900"/>
            <a:ext cx="6680200" cy="4648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691680" y="33265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</a:rPr>
              <a:t>REVISTA BLUES’N’JAZZ 2007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P Big City 2008 c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4229" y="1124744"/>
            <a:ext cx="3636203" cy="496855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115616" y="395372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</a:rPr>
              <a:t>REVISTAS GUITAR PLAYER 2003 &amp; 2008</a:t>
            </a:r>
          </a:p>
        </p:txBody>
      </p:sp>
      <p:pic>
        <p:nvPicPr>
          <p:cNvPr id="5" name="Imagem 4" descr="Guitar player going out 2003 c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309" y="1152128"/>
            <a:ext cx="3632659" cy="486916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elso e dilo bsb 2006 c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7200" y="1092200"/>
            <a:ext cx="5689600" cy="46736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43608" y="3953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</a:rPr>
              <a:t>SHOW COM DILLO DARAÚJO – BRASÍLIA 2006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bb king 2004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841903"/>
            <a:ext cx="3217468" cy="2906601"/>
          </a:xfrm>
          <a:prstGeom prst="rect">
            <a:avLst/>
          </a:prstGeom>
        </p:spPr>
      </p:pic>
      <p:pic>
        <p:nvPicPr>
          <p:cNvPr id="3" name="Imagem 2" descr="bb king 2004 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3" y="1259433"/>
            <a:ext cx="3217469" cy="128747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187624" y="334397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</a:rPr>
              <a:t>ABERTURA DO SHOW DE BB KING - 2004 </a:t>
            </a:r>
            <a:br>
              <a:rPr lang="pt-BR" dirty="0">
                <a:latin typeface="Baskerville Old Face" pitchFamily="18" charset="0"/>
              </a:rPr>
            </a:br>
            <a:endParaRPr lang="pt-BR" dirty="0">
              <a:latin typeface="Baskerville Old Face" pitchFamily="18" charset="0"/>
            </a:endParaRPr>
          </a:p>
          <a:p>
            <a:endParaRPr lang="pt-B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D14CF-EB34-634D-AB5C-81D40650C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27" y="1257727"/>
            <a:ext cx="3789093" cy="449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5C22F8-DF49-FC4F-8040-BF137B81DC21}"/>
              </a:ext>
            </a:extLst>
          </p:cNvPr>
          <p:cNvSpPr txBox="1"/>
          <p:nvPr/>
        </p:nvSpPr>
        <p:spPr>
          <a:xfrm>
            <a:off x="1029843" y="5748504"/>
            <a:ext cx="28129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latin typeface="Baskerville Old Face" pitchFamily="18" charset="0"/>
              </a:rPr>
              <a:t>Correio Brasiliense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ACB49-72C8-DE44-B718-767368D0332C}"/>
              </a:ext>
            </a:extLst>
          </p:cNvPr>
          <p:cNvSpPr txBox="1"/>
          <p:nvPr/>
        </p:nvSpPr>
        <p:spPr>
          <a:xfrm>
            <a:off x="5076792" y="5748504"/>
            <a:ext cx="28129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latin typeface="Baskerville Old Face" pitchFamily="18" charset="0"/>
              </a:rPr>
              <a:t>Jornal de Brasília</a:t>
            </a:r>
            <a:endParaRPr lang="en-US" sz="16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uaramiranga 2004 c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124744"/>
            <a:ext cx="4719597" cy="516150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43608" y="476672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</a:rPr>
              <a:t> FESTIVAL JAZZ &amp; BLUES DE GUARAMIRANGA, CE  2004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do em 16-08-2011 16-42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3068960"/>
            <a:ext cx="3096344" cy="3312368"/>
          </a:xfrm>
          <a:prstGeom prst="rect">
            <a:avLst/>
          </a:prstGeom>
        </p:spPr>
      </p:pic>
      <p:pic>
        <p:nvPicPr>
          <p:cNvPr id="4" name="Imagem 3" descr="guaramiranga corre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9533" y="750109"/>
            <a:ext cx="5244755" cy="224684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23528" y="332656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</a:rPr>
              <a:t>CORREIO BRASILIENSE – FESTIVAL DE GUARAMIRANGA – 2004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mpinas 2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124744"/>
            <a:ext cx="4179932" cy="509747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59632" y="40466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</a:rPr>
              <a:t>JORNAL CORREIO POPULAR – CAMPINAS 23/7/2004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C3A785C-1C01-D64D-9C95-62E4742B2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51910"/>
            <a:ext cx="3024336" cy="40834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2F05FB-BFB3-1F49-B451-637334B531C2}"/>
              </a:ext>
            </a:extLst>
          </p:cNvPr>
          <p:cNvSpPr txBox="1"/>
          <p:nvPr/>
        </p:nvSpPr>
        <p:spPr>
          <a:xfrm>
            <a:off x="840595" y="476672"/>
            <a:ext cx="74628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  <a:cs typeface="Arial Nova" panose="020F0502020204030204" pitchFamily="34" charset="0"/>
              </a:rPr>
              <a:t>3º LUGAR NO INTERNATIONAL BLUES CHALENGE 2019</a:t>
            </a:r>
            <a:br>
              <a:rPr lang="pt-BR" b="1" dirty="0">
                <a:latin typeface="Arial Rounded MT Bold" panose="020F0704030504030204" pitchFamily="34" charset="77"/>
                <a:cs typeface="Arial Nova" panose="020F0502020204030204" pitchFamily="34" charset="0"/>
              </a:rPr>
            </a:br>
            <a:r>
              <a:rPr lang="pt-BR" sz="1600" dirty="0">
                <a:latin typeface="Arial Rounded MT Bold" panose="020F0704030504030204" pitchFamily="34" charset="77"/>
                <a:cs typeface="Arial Nova" panose="020F0502020204030204" pitchFamily="34" charset="0"/>
              </a:rPr>
              <a:t>Produzido pela Blues Foundation</a:t>
            </a:r>
            <a:endParaRPr lang="en-US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11560" y="40466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</a:rPr>
              <a:t>LANÇAMENTO DO CD GOING OUT TONIGHT – BRASÍLIA, DF  2003</a:t>
            </a:r>
          </a:p>
        </p:txBody>
      </p:sp>
      <p:pic>
        <p:nvPicPr>
          <p:cNvPr id="4" name="Imagem 3" descr="going out 2003 c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731640"/>
            <a:ext cx="8240947" cy="371358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699792" y="1393031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Correio Brasiliense 27/10/2003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Bsb 2001 corre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989" y="1340768"/>
            <a:ext cx="3622963" cy="3792740"/>
          </a:xfrm>
          <a:prstGeom prst="rect">
            <a:avLst/>
          </a:prstGeom>
        </p:spPr>
      </p:pic>
      <p:pic>
        <p:nvPicPr>
          <p:cNvPr id="4" name="Imagem 3" descr="Bsb 2001 II c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874508"/>
            <a:ext cx="4188658" cy="249059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555776" y="5157192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Baskerville Old Face" pitchFamily="18" charset="0"/>
              </a:rPr>
              <a:t>Correio Brasiliense 2001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15616" y="33265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</a:rPr>
              <a:t>LANÇAMENTO DO CD LUCKY BOY – BRASÍLIA, DF - 2001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164288" y="436510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Baskerville Old Face" pitchFamily="18" charset="0"/>
              </a:rPr>
              <a:t>Jornal de Brasília 2001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JB going 2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3738" y="980728"/>
            <a:ext cx="2308751" cy="528301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187624" y="260648"/>
            <a:ext cx="69127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rial Rounded MT Bold" panose="020F0704030504030204" pitchFamily="34" charset="77"/>
              </a:rPr>
              <a:t>Jornal do Brasil 22/10/2003 </a:t>
            </a:r>
            <a:br>
              <a:rPr lang="pt-BR" b="1" dirty="0">
                <a:latin typeface="Arial Rounded MT Bold" panose="020F0704030504030204" pitchFamily="34" charset="77"/>
              </a:rPr>
            </a:br>
            <a:r>
              <a:rPr lang="pt-BR" sz="1600" b="1" dirty="0">
                <a:latin typeface="Arial Rounded MT Bold" panose="020F0704030504030204" pitchFamily="34" charset="77"/>
              </a:rPr>
              <a:t>Lançamento do cd </a:t>
            </a:r>
            <a:r>
              <a:rPr lang="pt-BR" sz="1600" b="1" dirty="0" err="1">
                <a:latin typeface="Arial Rounded MT Bold" panose="020F0704030504030204" pitchFamily="34" charset="77"/>
              </a:rPr>
              <a:t>Going</a:t>
            </a:r>
            <a:r>
              <a:rPr lang="pt-BR" sz="1600" b="1" dirty="0">
                <a:latin typeface="Arial Rounded MT Bold" panose="020F0704030504030204" pitchFamily="34" charset="77"/>
              </a:rPr>
              <a:t> Out Tonight</a:t>
            </a:r>
            <a:endParaRPr lang="pt-BR" b="1" dirty="0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908720"/>
            <a:ext cx="74888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77"/>
              </a:rPr>
              <a:t>OUTROS SHOWS IMPORTANTES:</a:t>
            </a:r>
            <a:br>
              <a:rPr lang="en-US" sz="2400" dirty="0">
                <a:latin typeface="Arial Rounded MT Bold" panose="020F0704030504030204" pitchFamily="34" charset="77"/>
              </a:rPr>
            </a:br>
            <a:br>
              <a:rPr lang="en-US" sz="2400" dirty="0">
                <a:latin typeface="Arial Rounded MT Bold" panose="020F0704030504030204" pitchFamily="34" charset="77"/>
              </a:rPr>
            </a:br>
            <a:r>
              <a:rPr lang="en-US" sz="2000" dirty="0">
                <a:latin typeface="Arial Rounded MT Bold" panose="020F0704030504030204" pitchFamily="34" charset="77"/>
              </a:rPr>
              <a:t>- ESPECIAL TV CULTURA – BLUES NO PAÍS DO SAMBA</a:t>
            </a:r>
            <a:br>
              <a:rPr lang="en-US" sz="2000" dirty="0">
                <a:latin typeface="Arial Rounded MT Bold" panose="020F0704030504030204" pitchFamily="34" charset="77"/>
              </a:rPr>
            </a:br>
            <a:r>
              <a:rPr lang="en-US" sz="2000" dirty="0">
                <a:latin typeface="Arial Rounded MT Bold" panose="020F0704030504030204" pitchFamily="34" charset="77"/>
              </a:rPr>
              <a:t>  </a:t>
            </a:r>
            <a:r>
              <a:rPr lang="en-US" sz="1600" dirty="0" err="1">
                <a:latin typeface="Arial Rounded MT Bold" panose="020F0704030504030204" pitchFamily="34" charset="77"/>
              </a:rPr>
              <a:t>Gravado</a:t>
            </a:r>
            <a:r>
              <a:rPr lang="en-US" sz="1600" dirty="0">
                <a:latin typeface="Arial Rounded MT Bold" panose="020F0704030504030204" pitchFamily="34" charset="77"/>
              </a:rPr>
              <a:t> no SESC </a:t>
            </a:r>
            <a:r>
              <a:rPr lang="en-US" sz="1600" dirty="0" err="1">
                <a:latin typeface="Arial Rounded MT Bold" panose="020F0704030504030204" pitchFamily="34" charset="77"/>
              </a:rPr>
              <a:t>Pinheiros</a:t>
            </a:r>
            <a:r>
              <a:rPr lang="en-US" sz="1600" dirty="0">
                <a:latin typeface="Arial Rounded MT Bold" panose="020F0704030504030204" pitchFamily="34" charset="77"/>
              </a:rPr>
              <a:t>  </a:t>
            </a:r>
            <a:r>
              <a:rPr lang="en-US" sz="1600" dirty="0" err="1">
                <a:latin typeface="Arial Rounded MT Bold" panose="020F0704030504030204" pitchFamily="34" charset="77"/>
              </a:rPr>
              <a:t>em</a:t>
            </a:r>
            <a:r>
              <a:rPr lang="en-US" sz="1600" dirty="0">
                <a:latin typeface="Arial Rounded MT Bold" panose="020F0704030504030204" pitchFamily="34" charset="77"/>
              </a:rPr>
              <a:t> 2007</a:t>
            </a:r>
            <a:br>
              <a:rPr lang="en-US" sz="2000" dirty="0">
                <a:latin typeface="Arial Rounded MT Bold" panose="020F0704030504030204" pitchFamily="34" charset="77"/>
              </a:rPr>
            </a:br>
            <a:br>
              <a:rPr lang="en-US" sz="2000" dirty="0">
                <a:latin typeface="Arial Rounded MT Bold" panose="020F0704030504030204" pitchFamily="34" charset="77"/>
              </a:rPr>
            </a:br>
            <a:br>
              <a:rPr lang="en-US" sz="2000" dirty="0">
                <a:latin typeface="Arial Rounded MT Bold" panose="020F0704030504030204" pitchFamily="34" charset="77"/>
              </a:rPr>
            </a:br>
            <a:r>
              <a:rPr lang="en-US" sz="2000" dirty="0">
                <a:latin typeface="Arial Rounded MT Bold" panose="020F0704030504030204" pitchFamily="34" charset="77"/>
              </a:rPr>
              <a:t>- TURNE BLUESEIROS DO BRASIL</a:t>
            </a:r>
            <a:br>
              <a:rPr lang="en-US" sz="2000" dirty="0">
                <a:latin typeface="Arial Rounded MT Bold" panose="020F0704030504030204" pitchFamily="34" charset="77"/>
              </a:rPr>
            </a:br>
            <a:r>
              <a:rPr lang="en-US" sz="2000" dirty="0">
                <a:latin typeface="Arial Rounded MT Bold" panose="020F0704030504030204" pitchFamily="34" charset="77"/>
              </a:rPr>
              <a:t>  </a:t>
            </a:r>
            <a:r>
              <a:rPr lang="en-US" sz="1600" dirty="0">
                <a:latin typeface="Arial Rounded MT Bold" panose="020F0704030504030204" pitchFamily="34" charset="77"/>
              </a:rPr>
              <a:t>SESCs </a:t>
            </a:r>
            <a:r>
              <a:rPr lang="en-US" sz="1600" dirty="0" err="1">
                <a:latin typeface="Arial Rounded MT Bold" panose="020F0704030504030204" pitchFamily="34" charset="77"/>
              </a:rPr>
              <a:t>Ribeirão</a:t>
            </a:r>
            <a:r>
              <a:rPr lang="en-US" sz="1600" dirty="0">
                <a:latin typeface="Arial Rounded MT Bold" panose="020F0704030504030204" pitchFamily="34" charset="77"/>
              </a:rPr>
              <a:t> Preto, Rio Preto e Sorocaba - 2009</a:t>
            </a:r>
            <a:br>
              <a:rPr lang="en-US" sz="2000" dirty="0">
                <a:latin typeface="Arial Rounded MT Bold" panose="020F0704030504030204" pitchFamily="34" charset="77"/>
              </a:rPr>
            </a:br>
            <a:br>
              <a:rPr lang="en-US" sz="2000" dirty="0">
                <a:latin typeface="Arial Rounded MT Bold" panose="020F0704030504030204" pitchFamily="34" charset="77"/>
              </a:rPr>
            </a:br>
            <a:br>
              <a:rPr lang="en-US" sz="2000" dirty="0">
                <a:latin typeface="Arial Rounded MT Bold" panose="020F0704030504030204" pitchFamily="34" charset="77"/>
              </a:rPr>
            </a:br>
            <a:r>
              <a:rPr lang="en-US" sz="2000" dirty="0">
                <a:latin typeface="Arial Rounded MT Bold" panose="020F0704030504030204" pitchFamily="34" charset="77"/>
              </a:rPr>
              <a:t>- FESTIVAL PORÃO DO ROCK BRASÍLIA 2002 E 2004</a:t>
            </a:r>
          </a:p>
          <a:p>
            <a:pPr algn="ctr"/>
            <a:br>
              <a:rPr lang="en-US" sz="2000" dirty="0">
                <a:latin typeface="Arial Rounded MT Bold" panose="020F0704030504030204" pitchFamily="34" charset="77"/>
              </a:rPr>
            </a:br>
            <a:br>
              <a:rPr lang="en-US" sz="2000" dirty="0">
                <a:latin typeface="Arial Rounded MT Bold" panose="020F0704030504030204" pitchFamily="34" charset="77"/>
              </a:rPr>
            </a:br>
            <a:r>
              <a:rPr lang="en-US" sz="2000" dirty="0">
                <a:latin typeface="Arial Rounded MT Bold" panose="020F0704030504030204" pitchFamily="34" charset="77"/>
              </a:rPr>
              <a:t>- PROJETO CONEXÃO BLUES NA CAIXA CULTURAL</a:t>
            </a:r>
            <a:br>
              <a:rPr lang="en-US" sz="2000" dirty="0">
                <a:latin typeface="Arial Rounded MT Bold" panose="020F0704030504030204" pitchFamily="34" charset="77"/>
              </a:rPr>
            </a:br>
            <a:r>
              <a:rPr lang="en-US" sz="2000" dirty="0">
                <a:latin typeface="Arial Rounded MT Bold" panose="020F0704030504030204" pitchFamily="34" charset="77"/>
              </a:rPr>
              <a:t>  </a:t>
            </a:r>
            <a:r>
              <a:rPr lang="en-US" sz="1600" dirty="0">
                <a:latin typeface="Arial Rounded MT Bold" panose="020F0704030504030204" pitchFamily="34" charset="77"/>
              </a:rPr>
              <a:t>Shows no Rio de Janeiro e São Paulo com </a:t>
            </a:r>
            <a:r>
              <a:rPr lang="en-US" sz="1600" dirty="0" err="1">
                <a:latin typeface="Arial Rounded MT Bold" panose="020F0704030504030204" pitchFamily="34" charset="77"/>
              </a:rPr>
              <a:t>Sérgio</a:t>
            </a:r>
            <a:r>
              <a:rPr lang="en-US" sz="1600" dirty="0">
                <a:latin typeface="Arial Rounded MT Bold" panose="020F0704030504030204" pitchFamily="34" charset="77"/>
              </a:rPr>
              <a:t> Duarte &amp; </a:t>
            </a:r>
            <a:r>
              <a:rPr lang="en-US" sz="1600" dirty="0" err="1">
                <a:latin typeface="Arial Rounded MT Bold" panose="020F0704030504030204" pitchFamily="34" charset="77"/>
              </a:rPr>
              <a:t>Entidade</a:t>
            </a:r>
            <a:r>
              <a:rPr lang="en-US" sz="1600" dirty="0">
                <a:latin typeface="Arial Rounded MT Bold" panose="020F0704030504030204" pitchFamily="34" charset="77"/>
              </a:rPr>
              <a:t> Joe</a:t>
            </a:r>
            <a:endParaRPr lang="pt-BR" sz="1600" dirty="0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3608" y="2434243"/>
            <a:ext cx="71287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 Rounded MT Bold" panose="020F0704030504030204" pitchFamily="34" charset="77"/>
              </a:rPr>
              <a:t>Com </a:t>
            </a:r>
            <a:br>
              <a:rPr lang="pt-BR" sz="4400" dirty="0">
                <a:latin typeface="Arial Rounded MT Bold" panose="020F0704030504030204" pitchFamily="34" charset="77"/>
              </a:rPr>
            </a:br>
            <a:r>
              <a:rPr lang="pt-BR" sz="4400" dirty="0">
                <a:latin typeface="Arial Rounded MT Bold" panose="020F0704030504030204" pitchFamily="34" charset="77"/>
              </a:rPr>
              <a:t>Ari </a:t>
            </a:r>
            <a:r>
              <a:rPr lang="pt-BR" sz="4400" dirty="0" err="1">
                <a:latin typeface="Arial Rounded MT Bold" panose="020F0704030504030204" pitchFamily="34" charset="77"/>
              </a:rPr>
              <a:t>Borger</a:t>
            </a:r>
            <a:r>
              <a:rPr lang="pt-BR" sz="4400" dirty="0">
                <a:latin typeface="Arial Rounded MT Bold" panose="020F0704030504030204" pitchFamily="34" charset="77"/>
              </a:rPr>
              <a:t> </a:t>
            </a:r>
            <a:r>
              <a:rPr lang="pt-BR" sz="4400" dirty="0" err="1">
                <a:latin typeface="Arial Rounded MT Bold" panose="020F0704030504030204" pitchFamily="34" charset="77"/>
              </a:rPr>
              <a:t>Quartet</a:t>
            </a:r>
            <a:endParaRPr lang="pt-BR" sz="4400" dirty="0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758" y="980668"/>
            <a:ext cx="3505194" cy="4968612"/>
          </a:xfrm>
          <a:prstGeom prst="rect">
            <a:avLst/>
          </a:prstGeom>
        </p:spPr>
      </p:pic>
      <p:pic>
        <p:nvPicPr>
          <p:cNvPr id="6" name="Imagem 5" descr="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980668"/>
            <a:ext cx="3555993" cy="504062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55576" y="18864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</a:rPr>
              <a:t>REVISTA BLUES MATTERS (REINO UNIDO) </a:t>
            </a:r>
            <a:br>
              <a:rPr lang="pt-BR" dirty="0">
                <a:latin typeface="Arial Rounded MT Bold" panose="020F0704030504030204" pitchFamily="34" charset="77"/>
              </a:rPr>
            </a:br>
            <a:r>
              <a:rPr lang="pt-BR" dirty="0">
                <a:latin typeface="Arial Rounded MT Bold" panose="020F0704030504030204" pitchFamily="34" charset="77"/>
              </a:rPr>
              <a:t>com Ari </a:t>
            </a:r>
            <a:r>
              <a:rPr lang="pt-BR" dirty="0" err="1">
                <a:latin typeface="Arial Rounded MT Bold" panose="020F0704030504030204" pitchFamily="34" charset="77"/>
              </a:rPr>
              <a:t>Borger</a:t>
            </a:r>
            <a:r>
              <a:rPr lang="pt-BR" dirty="0">
                <a:latin typeface="Arial Rounded MT Bold" panose="020F0704030504030204" pitchFamily="34" charset="77"/>
              </a:rPr>
              <a:t> </a:t>
            </a:r>
            <a:r>
              <a:rPr lang="pt-BR" dirty="0" err="1">
                <a:latin typeface="Arial Rounded MT Bold" panose="020F0704030504030204" pitchFamily="34" charset="77"/>
              </a:rPr>
              <a:t>Quartet</a:t>
            </a:r>
            <a:endParaRPr lang="pt-BR" dirty="0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b4 RO 2008 irir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020126"/>
            <a:ext cx="3240360" cy="2160240"/>
          </a:xfrm>
          <a:prstGeom prst="rect">
            <a:avLst/>
          </a:prstGeom>
        </p:spPr>
      </p:pic>
      <p:pic>
        <p:nvPicPr>
          <p:cNvPr id="3" name="Imagem 2" descr="_MG_5159 pe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5" y="4032448"/>
            <a:ext cx="3240360" cy="216024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771800" y="3429000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Baskerville Old Face" pitchFamily="18" charset="0"/>
              </a:rPr>
              <a:t>TURNÊ NA EUROPA 2012</a:t>
            </a:r>
            <a:br>
              <a:rPr lang="pt-BR" sz="1600" dirty="0">
                <a:latin typeface="Baskerville Old Face" pitchFamily="18" charset="0"/>
              </a:rPr>
            </a:br>
            <a:r>
              <a:rPr lang="pt-BR" sz="1600" dirty="0">
                <a:latin typeface="Baskerville Old Face" pitchFamily="18" charset="0"/>
              </a:rPr>
              <a:t>Com Ari </a:t>
            </a:r>
            <a:r>
              <a:rPr lang="pt-BR" sz="1600" dirty="0" err="1">
                <a:latin typeface="Baskerville Old Face" pitchFamily="18" charset="0"/>
              </a:rPr>
              <a:t>Borger</a:t>
            </a:r>
            <a:r>
              <a:rPr lang="pt-BR" sz="1600" dirty="0">
                <a:latin typeface="Baskerville Old Face" pitchFamily="18" charset="0"/>
              </a:rPr>
              <a:t> </a:t>
            </a:r>
            <a:r>
              <a:rPr lang="pt-BR" sz="1600" dirty="0" err="1">
                <a:latin typeface="Baskerville Old Face" pitchFamily="18" charset="0"/>
              </a:rPr>
              <a:t>Quartet</a:t>
            </a:r>
            <a:endParaRPr lang="pt-BR" sz="1600" dirty="0">
              <a:latin typeface="Baskerville Old Face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547664" y="404664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Arial Rounded MT Bold" panose="020F0704030504030204" pitchFamily="34" charset="77"/>
              </a:rPr>
              <a:t>FESTIVAL JAZZ &amp; BLUES DE RIO DAS OSTRAS 2009</a:t>
            </a:r>
            <a:br>
              <a:rPr lang="pt-BR" sz="1600" b="1" dirty="0">
                <a:latin typeface="Arial Rounded MT Bold" panose="020F0704030504030204" pitchFamily="34" charset="77"/>
              </a:rPr>
            </a:br>
            <a:r>
              <a:rPr lang="pt-BR" sz="1600" dirty="0">
                <a:latin typeface="Arial Rounded MT Bold" panose="020F0704030504030204" pitchFamily="34" charset="77"/>
              </a:rPr>
              <a:t>Com Ari </a:t>
            </a:r>
            <a:r>
              <a:rPr lang="pt-BR" sz="1600" dirty="0" err="1">
                <a:latin typeface="Arial Rounded MT Bold" panose="020F0704030504030204" pitchFamily="34" charset="77"/>
              </a:rPr>
              <a:t>Borger</a:t>
            </a:r>
            <a:r>
              <a:rPr lang="pt-BR" sz="1600" dirty="0">
                <a:latin typeface="Arial Rounded MT Bold" panose="020F0704030504030204" pitchFamily="34" charset="77"/>
              </a:rPr>
              <a:t> </a:t>
            </a:r>
            <a:r>
              <a:rPr lang="pt-BR" sz="1600" dirty="0" err="1">
                <a:latin typeface="Arial Rounded MT Bold" panose="020F0704030504030204" pitchFamily="34" charset="77"/>
              </a:rPr>
              <a:t>Quartet</a:t>
            </a:r>
            <a:endParaRPr lang="pt-BR" sz="1600" dirty="0">
              <a:latin typeface="Arial Rounded MT Bold" panose="020F0704030504030204" pitchFamily="34" charset="77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923928" y="5911715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>
                <a:solidFill>
                  <a:schemeClr val="bg1"/>
                </a:solidFill>
                <a:latin typeface="Baskerville Old Face" pitchFamily="18" charset="0"/>
              </a:rPr>
              <a:t>Klagenfurt</a:t>
            </a:r>
            <a:r>
              <a:rPr lang="pt-BR" sz="1200" dirty="0">
                <a:solidFill>
                  <a:schemeClr val="bg1"/>
                </a:solidFill>
                <a:latin typeface="Baskerville Old Face" pitchFamily="18" charset="0"/>
              </a:rPr>
              <a:t>, </a:t>
            </a:r>
            <a:r>
              <a:rPr lang="pt-BR" sz="1200" dirty="0" err="1">
                <a:solidFill>
                  <a:schemeClr val="bg1"/>
                </a:solidFill>
                <a:latin typeface="Baskerville Old Face" pitchFamily="18" charset="0"/>
              </a:rPr>
              <a:t>Austria</a:t>
            </a:r>
            <a:endParaRPr lang="pt-BR" sz="1200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0359F0-5071-3145-B367-E02D6C07788A}"/>
              </a:ext>
            </a:extLst>
          </p:cNvPr>
          <p:cNvCxnSpPr>
            <a:cxnSpLocks/>
          </p:cNvCxnSpPr>
          <p:nvPr/>
        </p:nvCxnSpPr>
        <p:spPr>
          <a:xfrm>
            <a:off x="332489" y="3276273"/>
            <a:ext cx="84790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7">
            <a:extLst>
              <a:ext uri="{FF2B5EF4-FFF2-40B4-BE49-F238E27FC236}">
                <a16:creationId xmlns:a16="http://schemas.microsoft.com/office/drawing/2014/main" id="{1ED46BEC-B10F-D445-AC23-D14C6916D4D4}"/>
              </a:ext>
            </a:extLst>
          </p:cNvPr>
          <p:cNvSpPr txBox="1"/>
          <p:nvPr/>
        </p:nvSpPr>
        <p:spPr>
          <a:xfrm>
            <a:off x="359542" y="2276872"/>
            <a:ext cx="84249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pt-BR" sz="1600" b="1" dirty="0">
                <a:latin typeface="Arial Rounded MT Bold" panose="020F0704030504030204" pitchFamily="34" charset="77"/>
              </a:rPr>
            </a:br>
            <a:r>
              <a:rPr lang="pt-BR" sz="1600" b="1" dirty="0">
                <a:latin typeface="Arial Rounded MT Bold" panose="020F0704030504030204" pitchFamily="34" charset="77"/>
              </a:rPr>
              <a:t>2008 - MELHOR COMPOSICÃO DE BLUES </a:t>
            </a:r>
            <a:br>
              <a:rPr lang="pt-BR" sz="1600" b="1" dirty="0">
                <a:latin typeface="Arial Rounded MT Bold" panose="020F0704030504030204" pitchFamily="34" charset="77"/>
              </a:rPr>
            </a:br>
            <a:r>
              <a:rPr lang="pt-BR" sz="1600" dirty="0">
                <a:latin typeface="Arial Rounded MT Bold" panose="020F0704030504030204" pitchFamily="34" charset="77"/>
              </a:rPr>
              <a:t>“Big City Blues” por Celso Salim e Rafael Cury.</a:t>
            </a:r>
            <a:br>
              <a:rPr lang="pt-BR" sz="1600" dirty="0">
                <a:latin typeface="Arial Rounded MT Bold" panose="020F0704030504030204" pitchFamily="34" charset="77"/>
              </a:rPr>
            </a:br>
            <a:br>
              <a:rPr lang="pt-BR" sz="1600" dirty="0">
                <a:latin typeface="Arial Rounded MT Bold" panose="020F0704030504030204" pitchFamily="34" charset="77"/>
              </a:rPr>
            </a:br>
            <a:r>
              <a:rPr lang="pt-BR" sz="1600" b="1" dirty="0">
                <a:latin typeface="Arial Rounded MT Bold" panose="020F0704030504030204" pitchFamily="34" charset="77"/>
              </a:rPr>
              <a:t>2015 - MELHOR ALBUM DE BLUES</a:t>
            </a:r>
            <a:br>
              <a:rPr lang="pt-BR" sz="1600" b="1" dirty="0">
                <a:latin typeface="Arial Rounded MT Bold" panose="020F0704030504030204" pitchFamily="34" charset="77"/>
              </a:rPr>
            </a:br>
            <a:r>
              <a:rPr lang="pt-BR" sz="1600" dirty="0">
                <a:latin typeface="Arial Rounded MT Bold" panose="020F0704030504030204" pitchFamily="34" charset="77"/>
              </a:rPr>
              <a:t>Celso Salim Band - “</a:t>
            </a:r>
            <a:r>
              <a:rPr lang="pt-BR" sz="1600" dirty="0" err="1">
                <a:latin typeface="Arial Rounded MT Bold" panose="020F0704030504030204" pitchFamily="34" charset="77"/>
              </a:rPr>
              <a:t>To</a:t>
            </a:r>
            <a:r>
              <a:rPr lang="pt-BR" sz="1600" dirty="0">
                <a:latin typeface="Arial Rounded MT Bold" panose="020F0704030504030204" pitchFamily="34" charset="77"/>
              </a:rPr>
              <a:t> </a:t>
            </a:r>
            <a:r>
              <a:rPr lang="pt-BR" sz="1600" dirty="0" err="1">
                <a:latin typeface="Arial Rounded MT Bold" panose="020F0704030504030204" pitchFamily="34" charset="77"/>
              </a:rPr>
              <a:t>the</a:t>
            </a:r>
            <a:r>
              <a:rPr lang="pt-BR" sz="1600" dirty="0">
                <a:latin typeface="Arial Rounded MT Bold" panose="020F0704030504030204" pitchFamily="34" charset="77"/>
              </a:rPr>
              <a:t> </a:t>
            </a:r>
            <a:r>
              <a:rPr lang="pt-BR" sz="1600" dirty="0" err="1">
                <a:latin typeface="Arial Rounded MT Bold" panose="020F0704030504030204" pitchFamily="34" charset="77"/>
              </a:rPr>
              <a:t>end</a:t>
            </a:r>
            <a:r>
              <a:rPr lang="pt-BR" sz="1600" dirty="0">
                <a:latin typeface="Arial Rounded MT Bold" panose="020F0704030504030204" pitchFamily="34" charset="77"/>
              </a:rPr>
              <a:t> </a:t>
            </a:r>
            <a:r>
              <a:rPr lang="pt-BR" sz="1600" dirty="0" err="1">
                <a:latin typeface="Arial Rounded MT Bold" panose="020F0704030504030204" pitchFamily="34" charset="77"/>
              </a:rPr>
              <a:t>of</a:t>
            </a:r>
            <a:r>
              <a:rPr lang="pt-BR" sz="1600" dirty="0">
                <a:latin typeface="Arial Rounded MT Bold" panose="020F0704030504030204" pitchFamily="34" charset="77"/>
              </a:rPr>
              <a:t> time”</a:t>
            </a:r>
            <a:br>
              <a:rPr lang="pt-BR" sz="1600" dirty="0">
                <a:latin typeface="Arial Rounded MT Bold" panose="020F0704030504030204" pitchFamily="34" charset="77"/>
              </a:rPr>
            </a:br>
            <a:br>
              <a:rPr lang="pt-BR" sz="1600" dirty="0">
                <a:latin typeface="Arial Rounded MT Bold" panose="020F0704030504030204" pitchFamily="34" charset="77"/>
              </a:rPr>
            </a:br>
            <a:r>
              <a:rPr lang="pt-BR" sz="1600" b="1" dirty="0">
                <a:latin typeface="Arial Rounded MT Bold" panose="020F0704030504030204" pitchFamily="34" charset="77"/>
              </a:rPr>
              <a:t>2015 - MELHOR COMPOSICÃO DE JAZZ COM VOCAL</a:t>
            </a:r>
            <a:br>
              <a:rPr lang="pt-BR" sz="1600" b="1" dirty="0">
                <a:latin typeface="Arial Rounded MT Bold" panose="020F0704030504030204" pitchFamily="34" charset="77"/>
              </a:rPr>
            </a:br>
            <a:r>
              <a:rPr lang="pt-BR" sz="1600" b="1" dirty="0">
                <a:latin typeface="Arial Rounded MT Bold" panose="020F0704030504030204" pitchFamily="34" charset="77"/>
              </a:rPr>
              <a:t> </a:t>
            </a:r>
            <a:r>
              <a:rPr lang="pt-BR" sz="1600" dirty="0">
                <a:latin typeface="Arial Rounded MT Bold" panose="020F0704030504030204" pitchFamily="34" charset="77"/>
              </a:rPr>
              <a:t>“</a:t>
            </a:r>
            <a:r>
              <a:rPr lang="pt-BR" sz="1600" dirty="0" err="1">
                <a:latin typeface="Arial Rounded MT Bold" panose="020F0704030504030204" pitchFamily="34" charset="77"/>
              </a:rPr>
              <a:t>Leave</a:t>
            </a:r>
            <a:r>
              <a:rPr lang="pt-BR" sz="1600" dirty="0">
                <a:latin typeface="Arial Rounded MT Bold" panose="020F0704030504030204" pitchFamily="34" charset="77"/>
              </a:rPr>
              <a:t> it </a:t>
            </a:r>
            <a:r>
              <a:rPr lang="pt-BR" sz="1600" dirty="0" err="1">
                <a:latin typeface="Arial Rounded MT Bold" panose="020F0704030504030204" pitchFamily="34" charset="77"/>
              </a:rPr>
              <a:t>to</a:t>
            </a:r>
            <a:r>
              <a:rPr lang="pt-BR" sz="1600" dirty="0">
                <a:latin typeface="Arial Rounded MT Bold" panose="020F0704030504030204" pitchFamily="34" charset="77"/>
              </a:rPr>
              <a:t> </a:t>
            </a:r>
            <a:r>
              <a:rPr lang="pt-BR" sz="1600" dirty="0" err="1">
                <a:latin typeface="Arial Rounded MT Bold" panose="020F0704030504030204" pitchFamily="34" charset="77"/>
              </a:rPr>
              <a:t>the</a:t>
            </a:r>
            <a:r>
              <a:rPr lang="pt-BR" sz="1600" dirty="0">
                <a:latin typeface="Arial Rounded MT Bold" panose="020F0704030504030204" pitchFamily="34" charset="77"/>
              </a:rPr>
              <a:t> </a:t>
            </a:r>
            <a:r>
              <a:rPr lang="pt-BR" sz="1600" dirty="0" err="1">
                <a:latin typeface="Arial Rounded MT Bold" panose="020F0704030504030204" pitchFamily="34" charset="77"/>
              </a:rPr>
              <a:t>moon</a:t>
            </a:r>
            <a:r>
              <a:rPr lang="pt-BR" sz="1600" dirty="0">
                <a:latin typeface="Arial Rounded MT Bold" panose="020F0704030504030204" pitchFamily="34" charset="77"/>
              </a:rPr>
              <a:t>” por Celso Salim e Douro Moura</a:t>
            </a:r>
            <a:br>
              <a:rPr lang="pt-BR" sz="1600" dirty="0">
                <a:latin typeface="Arial Rounded MT Bold" panose="020F0704030504030204" pitchFamily="34" charset="77"/>
              </a:rPr>
            </a:br>
            <a:br>
              <a:rPr lang="pt-BR" sz="1600" dirty="0">
                <a:latin typeface="Arial Rounded MT Bold" panose="020F0704030504030204" pitchFamily="34" charset="77"/>
              </a:rPr>
            </a:br>
            <a:r>
              <a:rPr lang="pt-BR" sz="1600" b="1" dirty="0">
                <a:latin typeface="Arial Rounded MT Bold" panose="020F0704030504030204" pitchFamily="34" charset="77"/>
              </a:rPr>
              <a:t>2017 - MELHOR COMPOSICÃO DE FUNK/FUSION/JAM</a:t>
            </a:r>
            <a:br>
              <a:rPr lang="pt-BR" sz="1600" b="1" dirty="0">
                <a:latin typeface="Arial Rounded MT Bold" panose="020F0704030504030204" pitchFamily="34" charset="77"/>
              </a:rPr>
            </a:br>
            <a:r>
              <a:rPr lang="pt-BR" sz="1600" b="1" dirty="0">
                <a:latin typeface="Arial Rounded MT Bold" panose="020F0704030504030204" pitchFamily="34" charset="77"/>
              </a:rPr>
              <a:t> </a:t>
            </a:r>
            <a:r>
              <a:rPr lang="pt-BR" sz="1600" dirty="0">
                <a:latin typeface="Arial Rounded MT Bold" panose="020F0704030504030204" pitchFamily="34" charset="77"/>
              </a:rPr>
              <a:t>“Broken </a:t>
            </a:r>
            <a:r>
              <a:rPr lang="pt-BR" sz="1600" dirty="0" err="1">
                <a:latin typeface="Arial Rounded MT Bold" panose="020F0704030504030204" pitchFamily="34" charset="77"/>
              </a:rPr>
              <a:t>down</a:t>
            </a:r>
            <a:r>
              <a:rPr lang="pt-BR" sz="1600" dirty="0">
                <a:latin typeface="Arial Rounded MT Bold" panose="020F0704030504030204" pitchFamily="34" charset="77"/>
              </a:rPr>
              <a:t> </a:t>
            </a:r>
            <a:r>
              <a:rPr lang="pt-BR" sz="1600" dirty="0" err="1">
                <a:latin typeface="Arial Rounded MT Bold" panose="020F0704030504030204" pitchFamily="34" charset="77"/>
              </a:rPr>
              <a:t>house</a:t>
            </a:r>
            <a:r>
              <a:rPr lang="pt-BR" sz="1600" dirty="0">
                <a:latin typeface="Arial Rounded MT Bold" panose="020F0704030504030204" pitchFamily="34" charset="77"/>
              </a:rPr>
              <a:t>” por Celso Salim e Douro Moura</a:t>
            </a:r>
            <a:br>
              <a:rPr lang="pt-BR" sz="1600" dirty="0">
                <a:latin typeface="Arial Rounded MT Bold" panose="020F0704030504030204" pitchFamily="34" charset="77"/>
              </a:rPr>
            </a:br>
            <a:br>
              <a:rPr lang="pt-BR" sz="1600" dirty="0">
                <a:latin typeface="Arial Rounded MT Bold" panose="020F0704030504030204" pitchFamily="34" charset="77"/>
              </a:rPr>
            </a:br>
            <a:r>
              <a:rPr lang="pt-BR" sz="1600" b="1" dirty="0">
                <a:latin typeface="Arial Rounded MT Bold" panose="020F0704030504030204" pitchFamily="34" charset="77"/>
              </a:rPr>
              <a:t>2018 - MELHOR COMPOSICÃO DE R&amp;B/SOUL</a:t>
            </a:r>
          </a:p>
          <a:p>
            <a:pPr algn="ctr"/>
            <a:r>
              <a:rPr lang="pt-BR" sz="1600" b="1" dirty="0">
                <a:latin typeface="Arial Rounded MT Bold" panose="020F0704030504030204" pitchFamily="34" charset="77"/>
              </a:rPr>
              <a:t>“</a:t>
            </a:r>
            <a:r>
              <a:rPr lang="pt-BR" sz="1600" b="1" dirty="0" err="1">
                <a:latin typeface="Arial Rounded MT Bold" panose="020F0704030504030204" pitchFamily="34" charset="77"/>
              </a:rPr>
              <a:t>Mama’s</a:t>
            </a:r>
            <a:r>
              <a:rPr lang="pt-BR" sz="1600" b="1" dirty="0">
                <a:latin typeface="Arial Rounded MT Bold" panose="020F0704030504030204" pitchFamily="34" charset="77"/>
              </a:rPr>
              <a:t> </a:t>
            </a:r>
            <a:r>
              <a:rPr lang="pt-BR" sz="1600" b="1" dirty="0" err="1">
                <a:latin typeface="Arial Rounded MT Bold" panose="020F0704030504030204" pitchFamily="34" charset="77"/>
              </a:rPr>
              <a:t>Hometown</a:t>
            </a:r>
            <a:r>
              <a:rPr lang="pt-BR" sz="1600" b="1" dirty="0">
                <a:latin typeface="Arial Rounded MT Bold" panose="020F0704030504030204" pitchFamily="34" charset="77"/>
              </a:rPr>
              <a:t>” por Celso Salim</a:t>
            </a:r>
            <a:br>
              <a:rPr lang="pt-BR" sz="1600" b="1" dirty="0">
                <a:latin typeface="Arial Rounded MT Bold" panose="020F0704030504030204" pitchFamily="34" charset="77"/>
              </a:rPr>
            </a:br>
            <a:br>
              <a:rPr lang="pt-BR" b="1" dirty="0">
                <a:latin typeface="Baskerville Old Face" pitchFamily="18" charset="0"/>
              </a:rPr>
            </a:br>
            <a:endParaRPr lang="pt-BR" dirty="0">
              <a:latin typeface="Baskerville Old Face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735736-815C-CE4D-9933-BC0E363C4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5" y="908720"/>
            <a:ext cx="1440170" cy="1477362"/>
          </a:xfrm>
          <a:prstGeom prst="rect">
            <a:avLst/>
          </a:prstGeom>
        </p:spPr>
      </p:pic>
      <p:sp>
        <p:nvSpPr>
          <p:cNvPr id="2" name="CaixaDeTexto 7">
            <a:extLst>
              <a:ext uri="{FF2B5EF4-FFF2-40B4-BE49-F238E27FC236}">
                <a16:creationId xmlns:a16="http://schemas.microsoft.com/office/drawing/2014/main" id="{43A56DC3-333F-688E-6F38-E0AF6DDC7F62}"/>
              </a:ext>
            </a:extLst>
          </p:cNvPr>
          <p:cNvSpPr txBox="1"/>
          <p:nvPr/>
        </p:nvSpPr>
        <p:spPr>
          <a:xfrm>
            <a:off x="755576" y="404664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 Rounded MT Bold" panose="020F0704030504030204" pitchFamily="34" charset="77"/>
              </a:rPr>
              <a:t>5 PRÊMIOS INDEPENDENT MUSIC AWARDS (IMA) </a:t>
            </a:r>
            <a:endParaRPr lang="pt-BR" sz="1600" b="1" dirty="0">
              <a:latin typeface="Baskerville Old Face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132519" y="3573016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16</a:t>
            </a:r>
            <a:r>
              <a:rPr lang="en-US" b="1" baseline="30000" dirty="0">
                <a:latin typeface="Arial Rounded MT Bold" panose="020F0704030504030204" pitchFamily="34" charset="77"/>
              </a:rPr>
              <a:t>TH</a:t>
            </a:r>
            <a:r>
              <a:rPr lang="en-US" b="1" dirty="0">
                <a:latin typeface="Arial Rounded MT Bold" panose="020F0704030504030204" pitchFamily="34" charset="77"/>
              </a:rPr>
              <a:t> ANNUAL BILLBOARD WORLD SONG CONTEST</a:t>
            </a:r>
          </a:p>
          <a:p>
            <a:pPr algn="ctr"/>
            <a:r>
              <a:rPr lang="en-US" sz="1600" dirty="0">
                <a:latin typeface="Arial Rounded MT Bold" panose="020F0704030504030204" pitchFamily="34" charset="77"/>
              </a:rPr>
              <a:t>4 </a:t>
            </a:r>
            <a:r>
              <a:rPr lang="en-US" sz="1600" dirty="0" err="1">
                <a:latin typeface="Arial Rounded MT Bold" panose="020F0704030504030204" pitchFamily="34" charset="77"/>
              </a:rPr>
              <a:t>Composições</a:t>
            </a:r>
            <a:r>
              <a:rPr lang="en-US" sz="1600" dirty="0">
                <a:latin typeface="Arial Rounded MT Bold" panose="020F0704030504030204" pitchFamily="34" charset="77"/>
              </a:rPr>
              <a:t> do cd Big City Blues no TOP 500</a:t>
            </a:r>
            <a:br>
              <a:rPr lang="en-US" b="1" dirty="0">
                <a:latin typeface="Baskerville Old Face" pitchFamily="18" charset="0"/>
              </a:rPr>
            </a:br>
            <a:endParaRPr lang="pt-BR" b="1" dirty="0">
              <a:latin typeface="Baskerville Old Face" pitchFamily="18" charset="0"/>
            </a:endParaRPr>
          </a:p>
        </p:txBody>
      </p:sp>
      <p:pic>
        <p:nvPicPr>
          <p:cNvPr id="7" name="Imagem 6" descr="Bilbord Workin sho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9143" y="4513167"/>
            <a:ext cx="2070309" cy="1578210"/>
          </a:xfrm>
          <a:prstGeom prst="rect">
            <a:avLst/>
          </a:prstGeom>
        </p:spPr>
      </p:pic>
      <p:pic>
        <p:nvPicPr>
          <p:cNvPr id="8" name="Imagem 7" descr="Bilbord Big City Blu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7667" y="4538932"/>
            <a:ext cx="2049228" cy="1557747"/>
          </a:xfrm>
          <a:prstGeom prst="rect">
            <a:avLst/>
          </a:prstGeom>
        </p:spPr>
      </p:pic>
      <p:pic>
        <p:nvPicPr>
          <p:cNvPr id="9" name="Imagem 8" descr="Bilbord Dangerous gam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431" y="4551258"/>
            <a:ext cx="2049228" cy="1550132"/>
          </a:xfrm>
          <a:prstGeom prst="rect">
            <a:avLst/>
          </a:prstGeom>
        </p:spPr>
      </p:pic>
      <p:pic>
        <p:nvPicPr>
          <p:cNvPr id="10" name="Imagem 9" descr="Bilbord Sweet Lovin que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2090" y="4513167"/>
            <a:ext cx="2065045" cy="1573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25C940-03C6-5149-B1EB-35D6D5FBA8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47" y="1051776"/>
            <a:ext cx="2664296" cy="2050259"/>
          </a:xfrm>
          <a:prstGeom prst="rect">
            <a:avLst/>
          </a:prstGeom>
        </p:spPr>
      </p:pic>
      <p:sp>
        <p:nvSpPr>
          <p:cNvPr id="13" name="CaixaDeTexto 5">
            <a:extLst>
              <a:ext uri="{FF2B5EF4-FFF2-40B4-BE49-F238E27FC236}">
                <a16:creationId xmlns:a16="http://schemas.microsoft.com/office/drawing/2014/main" id="{FBDDDC98-CE8B-DE49-90ED-D8C4D91D6071}"/>
              </a:ext>
            </a:extLst>
          </p:cNvPr>
          <p:cNvSpPr txBox="1"/>
          <p:nvPr/>
        </p:nvSpPr>
        <p:spPr>
          <a:xfrm>
            <a:off x="372580" y="362859"/>
            <a:ext cx="8479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PRÊMIO PROFISSIONAIS DA MÚSICA 2018 </a:t>
            </a:r>
            <a:br>
              <a:rPr lang="en-US" b="1" dirty="0">
                <a:latin typeface="Arial Rounded MT Bold" panose="020F0704030504030204" pitchFamily="34" charset="77"/>
              </a:rPr>
            </a:br>
            <a:r>
              <a:rPr lang="en-US" dirty="0" err="1">
                <a:latin typeface="Arial Rounded MT Bold" panose="020F0704030504030204" pitchFamily="34" charset="77"/>
              </a:rPr>
              <a:t>Melhor</a:t>
            </a:r>
            <a:r>
              <a:rPr lang="en-US" dirty="0">
                <a:latin typeface="Arial Rounded MT Bold" panose="020F0704030504030204" pitchFamily="34" charset="77"/>
              </a:rPr>
              <a:t> </a:t>
            </a:r>
            <a:r>
              <a:rPr lang="en-US" dirty="0" err="1">
                <a:latin typeface="Arial Rounded MT Bold" panose="020F0704030504030204" pitchFamily="34" charset="77"/>
              </a:rPr>
              <a:t>Artista</a:t>
            </a:r>
            <a:r>
              <a:rPr lang="en-US" dirty="0">
                <a:latin typeface="Arial Rounded MT Bold" panose="020F0704030504030204" pitchFamily="34" charset="77"/>
              </a:rPr>
              <a:t> de Blues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BB9B43-E040-1946-95CA-2116A78649D7}"/>
              </a:ext>
            </a:extLst>
          </p:cNvPr>
          <p:cNvCxnSpPr>
            <a:cxnSpLocks/>
          </p:cNvCxnSpPr>
          <p:nvPr/>
        </p:nvCxnSpPr>
        <p:spPr>
          <a:xfrm>
            <a:off x="323528" y="3429000"/>
            <a:ext cx="84790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standing award c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844824"/>
            <a:ext cx="5544616" cy="391339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39652" y="530393"/>
            <a:ext cx="62646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77"/>
              </a:rPr>
              <a:t>PRÊMIO “OUTSTANDING SYLIST” </a:t>
            </a:r>
            <a:br>
              <a:rPr lang="pt-BR" sz="1600" b="1" dirty="0">
                <a:latin typeface="Arial Rounded MT Bold" panose="020F0704030504030204" pitchFamily="34" charset="77"/>
              </a:rPr>
            </a:br>
            <a:r>
              <a:rPr lang="pt-BR" sz="1600" dirty="0">
                <a:latin typeface="Arial Rounded MT Bold" panose="020F0704030504030204" pitchFamily="34" charset="77"/>
              </a:rPr>
              <a:t>Recebido no </a:t>
            </a:r>
            <a:r>
              <a:rPr lang="pt-BR" sz="1600" dirty="0" err="1">
                <a:latin typeface="Arial Rounded MT Bold" panose="020F0704030504030204" pitchFamily="34" charset="77"/>
              </a:rPr>
              <a:t>Musicians</a:t>
            </a:r>
            <a:r>
              <a:rPr lang="pt-BR" sz="1600" dirty="0">
                <a:latin typeface="Arial Rounded MT Bold" panose="020F0704030504030204" pitchFamily="34" charset="77"/>
              </a:rPr>
              <a:t> </a:t>
            </a:r>
            <a:r>
              <a:rPr lang="pt-BR" sz="1600" dirty="0" err="1">
                <a:latin typeface="Arial Rounded MT Bold" panose="020F0704030504030204" pitchFamily="34" charset="77"/>
              </a:rPr>
              <a:t>Institute</a:t>
            </a:r>
            <a:r>
              <a:rPr lang="pt-BR" sz="1600" dirty="0">
                <a:latin typeface="Arial Rounded MT Bold" panose="020F0704030504030204" pitchFamily="34" charset="77"/>
              </a:rPr>
              <a:t> em Los Angeles, CA em 1999</a:t>
            </a:r>
            <a:br>
              <a:rPr lang="pt-BR" b="1" u="sng" dirty="0">
                <a:latin typeface="Arial Rounded MT Bold" panose="020F0704030504030204" pitchFamily="34" charset="77"/>
              </a:rPr>
            </a:br>
            <a:endParaRPr lang="pt-BR" b="1" dirty="0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7564" y="3013501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latin typeface="Arial Rounded MT Bold" panose="020F0704030504030204" pitchFamily="34" charset="77"/>
              </a:rPr>
              <a:t>IMPRENSA</a:t>
            </a:r>
            <a:endParaRPr lang="pt-BR" sz="6000" dirty="0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547664" y="260648"/>
            <a:ext cx="60486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IMPREMSA INTERNACIONAL</a:t>
            </a:r>
            <a:br>
              <a:rPr lang="en-US" dirty="0">
                <a:latin typeface="Arial Rounded MT Bold" panose="020F0704030504030204" pitchFamily="34" charset="77"/>
              </a:rPr>
            </a:br>
            <a:r>
              <a:rPr lang="en-US" sz="1600" dirty="0" err="1">
                <a:latin typeface="Arial Rounded MT Bold" panose="020F0704030504030204" pitchFamily="34" charset="77"/>
              </a:rPr>
              <a:t>Frases</a:t>
            </a:r>
            <a:r>
              <a:rPr lang="en-US" sz="1600" dirty="0">
                <a:latin typeface="Arial Rounded MT Bold" panose="020F0704030504030204" pitchFamily="34" charset="77"/>
              </a:rPr>
              <a:t> </a:t>
            </a:r>
            <a:r>
              <a:rPr lang="en-US" sz="1600" dirty="0" err="1">
                <a:latin typeface="Arial Rounded MT Bold" panose="020F0704030504030204" pitchFamily="34" charset="77"/>
              </a:rPr>
              <a:t>sobre</a:t>
            </a:r>
            <a:r>
              <a:rPr lang="en-US" sz="1600" dirty="0">
                <a:latin typeface="Arial Rounded MT Bold" panose="020F0704030504030204" pitchFamily="34" charset="77"/>
              </a:rPr>
              <a:t> o album “Mama’s Hometown” - 2018 </a:t>
            </a:r>
            <a:endParaRPr lang="en-US" dirty="0">
              <a:latin typeface="Arial Rounded MT Bold" panose="020F0704030504030204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D23E4-6FA6-8F43-8A1D-F34ACEADE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487298"/>
            <a:ext cx="8784976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“</a:t>
            </a:r>
            <a:r>
              <a:rPr kumimoji="0" lang="pt-BR" altLang="en-US" sz="12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Mama's</a:t>
            </a: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t-BR" altLang="en-US" sz="12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Hometown</a:t>
            </a: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 é um lugar mágico e musical onde todos são bem-vindos” </a:t>
            </a: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</a:b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(Blues </a:t>
            </a:r>
            <a:r>
              <a:rPr kumimoji="0" lang="pt-BR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Blast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 Magazine – Julho 2018 - EUA)</a:t>
            </a: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“Um </a:t>
            </a:r>
            <a:r>
              <a:rPr kumimoji="0" lang="pt-BR" altLang="en-US" sz="12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album</a:t>
            </a: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 verdadeiramente inspirador”</a:t>
            </a: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 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- (Blues </a:t>
            </a:r>
            <a:r>
              <a:rPr kumimoji="0" lang="pt-BR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and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 Rock </a:t>
            </a:r>
            <a:r>
              <a:rPr kumimoji="0" lang="pt-BR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Muse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, Set 2018 - EUA)</a:t>
            </a: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“</a:t>
            </a: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A surpresa do ano até agora</a:t>
            </a: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” 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- (Real Roots Café, Set 2018 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- Holanda)</a:t>
            </a: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“</a:t>
            </a:r>
            <a:r>
              <a:rPr kumimoji="0" lang="pt-PT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A banda de </a:t>
            </a:r>
            <a:r>
              <a:rPr kumimoji="0" lang="pt-PT" altLang="en-US" sz="12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Salim</a:t>
            </a:r>
            <a:r>
              <a:rPr kumimoji="0" lang="pt-PT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 se move com muita facilidade com suas composições versáteis</a:t>
            </a: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” </a:t>
            </a: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(</a:t>
            </a:r>
            <a:r>
              <a:rPr kumimoji="0" lang="pt-BR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Guitarist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 Magazine, Julho 2018 – Reino Unido)</a:t>
            </a: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“</a:t>
            </a:r>
            <a:r>
              <a:rPr kumimoji="0" lang="pt-PT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Um ótimo CD e uma agradável introdução a esta banda.” </a:t>
            </a:r>
            <a:r>
              <a:rPr kumimoji="0" lang="pt-PT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- </a:t>
            </a:r>
            <a:r>
              <a:rPr kumimoji="0" lang="pt-PT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(</a:t>
            </a:r>
            <a:r>
              <a:rPr kumimoji="0" lang="pt-PT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Barnowl</a:t>
            </a:r>
            <a:r>
              <a:rPr kumimoji="0" lang="pt-PT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 Blues / </a:t>
            </a:r>
            <a:r>
              <a:rPr kumimoji="0" lang="pt-PT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Maxazine</a:t>
            </a:r>
            <a:r>
              <a:rPr kumimoji="0" lang="pt-PT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, </a:t>
            </a:r>
            <a:r>
              <a:rPr kumimoji="0" lang="pt-PT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July</a:t>
            </a:r>
            <a:r>
              <a:rPr kumimoji="0" lang="pt-PT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 2018 – </a:t>
            </a:r>
            <a:r>
              <a:rPr kumimoji="0" lang="pt-PT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Belgica</a:t>
            </a:r>
            <a:r>
              <a:rPr kumimoji="0" lang="pt-PT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)</a:t>
            </a:r>
            <a:r>
              <a:rPr kumimoji="0" lang="pt-PT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PT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</a:br>
            <a:r>
              <a:rPr kumimoji="0" lang="pt-PT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“</a:t>
            </a:r>
            <a:r>
              <a:rPr kumimoji="0" lang="pt-PT" alt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Explêndido</a:t>
            </a:r>
            <a:r>
              <a:rPr kumimoji="0" lang="pt-PT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!” </a:t>
            </a:r>
            <a:r>
              <a:rPr kumimoji="0" lang="pt-PT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- (</a:t>
            </a:r>
            <a:r>
              <a:rPr kumimoji="0" lang="pt-PT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Keys</a:t>
            </a:r>
            <a:r>
              <a:rPr kumimoji="0" lang="pt-PT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t-PT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0" lang="pt-PT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t-PT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Chords</a:t>
            </a:r>
            <a:r>
              <a:rPr kumimoji="0" lang="pt-PT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 – Julho 2018 - Holanda)</a:t>
            </a: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b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"Em termos de composição, letras e musicalidade é um sucesso." 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- (</a:t>
            </a:r>
            <a:r>
              <a:rPr kumimoji="0" lang="pt-BR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Altcountry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 </a:t>
            </a:r>
            <a:r>
              <a:rPr kumimoji="0" lang="pt-BR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Forum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, Agosto 2018 - Holanda)</a:t>
            </a: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“</a:t>
            </a: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Um álbum bem equilibrado. </a:t>
            </a:r>
            <a:r>
              <a:rPr kumimoji="0" lang="pt-PT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Nada extravagante ou feito com truques digitais, ótima musicalidade e é fácil de entrar no clima do disco</a:t>
            </a: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.” 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- (</a:t>
            </a:r>
            <a:r>
              <a:rPr kumimoji="0" lang="pt-BR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Rhythm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 &amp; </a:t>
            </a:r>
            <a:r>
              <a:rPr kumimoji="0" lang="pt-BR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Booze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, Set 2018 – Reino Unido)</a:t>
            </a: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“</a:t>
            </a:r>
            <a:r>
              <a:rPr kumimoji="0" lang="pt-PT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Celso deixa sua guitarra elétrica falar por si mesmo com suas performances extremamente expressivas.”</a:t>
            </a: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 </a:t>
            </a: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- (</a:t>
            </a:r>
            <a:r>
              <a:rPr kumimoji="0" lang="pt-BR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Written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  <a:t> in Music, Julho 2018 - Holanda)</a:t>
            </a: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</a:rPr>
            </a:br>
            <a:b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</a:b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“</a:t>
            </a:r>
            <a:r>
              <a:rPr kumimoji="0" lang="pt-PT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Rounded MT Bold" panose="020F0704030504030204" pitchFamily="34" charset="77"/>
                <a:ea typeface="inherit"/>
                <a:cs typeface="Arial" panose="020B0604020202020204" pitchFamily="34" charset="0"/>
              </a:rPr>
              <a:t>Um excelente conteúdo que atinge todas as notas certas com facilidade</a:t>
            </a: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” 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- (</a:t>
            </a:r>
            <a:r>
              <a:rPr kumimoji="0" lang="pt-BR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Midwest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 Record - </a:t>
            </a:r>
            <a:r>
              <a:rPr kumimoji="0" lang="pt-BR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Aug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Arial Narrow" panose="020B0604020202020204" pitchFamily="34" charset="0"/>
                <a:cs typeface="Arial" panose="020B0604020202020204" pitchFamily="34" charset="0"/>
              </a:rPr>
              <a:t>, 2018 – USA)</a:t>
            </a:r>
            <a:br>
              <a:rPr kumimoji="0" lang="pt-BR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4020202020204" pitchFamily="34" charset="0"/>
                <a:cs typeface="Arial" panose="020B0604020202020204" pitchFamily="34" charset="0"/>
              </a:rPr>
            </a:br>
            <a:br>
              <a:rPr kumimoji="0" lang="pt-BR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4020202020204" pitchFamily="34" charset="0"/>
                <a:cs typeface="Arial" panose="020B0604020202020204" pitchFamily="34" charset="0"/>
              </a:rPr>
            </a:br>
            <a:br>
              <a:rPr kumimoji="0" lang="pt-BR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4020202020204" pitchFamily="34" charset="0"/>
                <a:cs typeface="Arial" panose="020B0604020202020204" pitchFamily="34" charset="0"/>
              </a:rPr>
            </a:br>
            <a:r>
              <a:rPr kumimoji="0" lang="pt-BR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4020202020204" pitchFamily="34" charset="0"/>
                <a:cs typeface="Arial" panose="020B0604020202020204" pitchFamily="34" charset="0"/>
              </a:rPr>
              <a:t>`</a:t>
            </a:r>
            <a:endParaRPr kumimoji="0" lang="pt-B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1901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o">
  <a:themeElements>
    <a:clrScheme name="Cívico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4346</TotalTime>
  <Words>2124</Words>
  <Application>Microsoft Macintosh PowerPoint</Application>
  <PresentationFormat>On-screen Show (4:3)</PresentationFormat>
  <Paragraphs>79</Paragraphs>
  <Slides>46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Arial Rounded MT Bold</vt:lpstr>
      <vt:lpstr>Baskerville Old Face</vt:lpstr>
      <vt:lpstr>Calibri</vt:lpstr>
      <vt:lpstr>Georgia</vt:lpstr>
      <vt:lpstr>Tahoma</vt:lpstr>
      <vt:lpstr>Wingdings</vt:lpstr>
      <vt:lpstr>Wingdings 2</vt:lpstr>
      <vt:lpstr>Cívico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Lucky Boy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Celso Salim</dc:creator>
  <cp:lastModifiedBy>Celso De Paula Salim</cp:lastModifiedBy>
  <cp:revision>174</cp:revision>
  <dcterms:created xsi:type="dcterms:W3CDTF">2011-08-23T16:20:30Z</dcterms:created>
  <dcterms:modified xsi:type="dcterms:W3CDTF">2024-01-14T21:43:12Z</dcterms:modified>
</cp:coreProperties>
</file>